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341" r:id="rId6"/>
    <p:sldId id="342" r:id="rId7"/>
    <p:sldId id="344" r:id="rId8"/>
    <p:sldId id="355" r:id="rId9"/>
    <p:sldId id="345" r:id="rId10"/>
    <p:sldId id="347" r:id="rId11"/>
    <p:sldId id="350" r:id="rId12"/>
    <p:sldId id="352" r:id="rId13"/>
    <p:sldId id="357" r:id="rId14"/>
    <p:sldId id="356" r:id="rId1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73"/>
    <p:restoredTop sz="94667"/>
  </p:normalViewPr>
  <p:slideViewPr>
    <p:cSldViewPr snapToGrid="0">
      <p:cViewPr varScale="1">
        <p:scale>
          <a:sx n="86" d="100"/>
          <a:sy n="86" d="100"/>
        </p:scale>
        <p:origin x="7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9B8CF-B036-492E-8713-6601413D55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C651D-C9CD-4F37-9260-DDEC0340A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04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A263F-240D-4DA2-84DA-6B7266DBB2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28864-85FC-44B6-952A-170FC3DF90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5D28E-480F-4606-9C94-180F90077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D8377-9AFE-4533-B731-13E8A2BE3C2B}" type="datetimeFigureOut">
              <a:rPr lang="sr-Latn-RS" smtClean="0"/>
              <a:t>26.5.2021.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8DB61-A919-4E66-A8E2-8905C6358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D8C4ED-B3AF-4B02-A8B3-9ADB61FA7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A893-D3CA-4C28-A956-19EABCB34E1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072697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B13E6-6554-459E-AE58-4A9AEB4DC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9416C8-EC4A-4E1E-8161-F6EB505885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6FAB6-0450-476B-9977-8C62C5E86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D8377-9AFE-4533-B731-13E8A2BE3C2B}" type="datetimeFigureOut">
              <a:rPr lang="sr-Latn-RS" smtClean="0"/>
              <a:t>26.5.2021.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13EF3-808C-46AE-8452-BC8D4430A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A89760-AA67-4107-AEE0-2877E55A8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A893-D3CA-4C28-A956-19EABCB34E1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609747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2D44B7-46EA-4198-8ACC-E6DA429482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5365B6-D965-4753-AB1C-0F5927266A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486E8B-1D73-4C4F-86B1-FEB91771F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D8377-9AFE-4533-B731-13E8A2BE3C2B}" type="datetimeFigureOut">
              <a:rPr lang="sr-Latn-RS" smtClean="0"/>
              <a:t>26.5.2021.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2355F-3BFB-46D7-87E4-91F7EDC5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A52C7-E593-4717-8B68-29336A45A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A893-D3CA-4C28-A956-19EABCB34E1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297087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92F8B-0AEC-4EC1-9967-E18FF1F49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D14C4-8313-47B1-9F72-05425AA6D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261F77-0676-4D37-8FCD-5E4D42795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D8377-9AFE-4533-B731-13E8A2BE3C2B}" type="datetimeFigureOut">
              <a:rPr lang="sr-Latn-RS" smtClean="0"/>
              <a:t>26.5.2021.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77D22-EBAC-44C6-92B1-192FF9AE1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69F5F3-1D50-4CFE-8598-07C73B642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A893-D3CA-4C28-A956-19EABCB34E1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602355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003FE-7C4A-45E5-B037-B0DA384B9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A3B89-FB45-408D-B223-330A615F4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8D8D0-D38E-4F09-8D14-4CF5BB512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D8377-9AFE-4533-B731-13E8A2BE3C2B}" type="datetimeFigureOut">
              <a:rPr lang="sr-Latn-RS" smtClean="0"/>
              <a:t>26.5.2021.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78439E-760F-4E5F-8511-51E116B90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315B2-4766-4C1E-B01B-A6DC504B9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A893-D3CA-4C28-A956-19EABCB34E1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57095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0C5BD-6E30-47ED-B19F-C8E72033D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60780-E734-4D56-954B-1CDE322C43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59FAF6-121E-4FE3-8847-355913BF83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E28F71-5835-4B28-88B2-0D64E1F46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D8377-9AFE-4533-B731-13E8A2BE3C2B}" type="datetimeFigureOut">
              <a:rPr lang="sr-Latn-RS" smtClean="0"/>
              <a:t>26.5.2021.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14CA67-6BC8-4E6E-8AAE-F18BEB5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862AA5-4A66-4C7E-8AB6-22F52AF74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A893-D3CA-4C28-A956-19EABCB34E1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48406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AAE80-7528-4B5F-AE4A-1FC1E3B17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2A3665-7971-401D-A519-5BE7AB7D02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59F886-EFA3-4861-958E-D25F09EBA5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15C587-4437-46DB-A10B-1BDDB3D62D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366CE7-37B2-4370-83F5-711DEFF8D1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04C820-1766-4464-9154-A12BAAF1E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D8377-9AFE-4533-B731-13E8A2BE3C2B}" type="datetimeFigureOut">
              <a:rPr lang="sr-Latn-RS" smtClean="0"/>
              <a:t>26.5.2021.</a:t>
            </a:fld>
            <a:endParaRPr lang="sr-Latn-R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FF7866-4190-4505-A68E-C896B527D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FE896E-481E-4EB4-99EF-FA3155776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A893-D3CA-4C28-A956-19EABCB34E1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00532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48B0A-56B5-49AA-985B-85F64CBB2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D8E7EE-47A2-4181-9A8A-2192BC684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D8377-9AFE-4533-B731-13E8A2BE3C2B}" type="datetimeFigureOut">
              <a:rPr lang="sr-Latn-RS" smtClean="0"/>
              <a:t>26.5.2021.</a:t>
            </a:fld>
            <a:endParaRPr lang="sr-Latn-R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84C25-F2E7-4A83-9B4B-6D16E622D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AF6D-0A0C-425E-9D8B-9510C93C0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A893-D3CA-4C28-A956-19EABCB34E1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228238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092C6B-2731-4945-9D80-EA6012863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D8377-9AFE-4533-B731-13E8A2BE3C2B}" type="datetimeFigureOut">
              <a:rPr lang="sr-Latn-RS" smtClean="0"/>
              <a:t>26.5.2021.</a:t>
            </a:fld>
            <a:endParaRPr lang="sr-Latn-R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BBA184-7468-4D0D-9B90-20B5A2633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B30BDA-8010-4812-BBC0-44E253A57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A893-D3CA-4C28-A956-19EABCB34E1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99323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C80D6-A42B-45B2-A53A-AD562C644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54CFF-4DBA-408D-83BD-00090ECF6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DFA90B-EF0C-47C1-92E9-C76CB2B81E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C00A9B-E147-49C6-BAC8-D8F1C493B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D8377-9AFE-4533-B731-13E8A2BE3C2B}" type="datetimeFigureOut">
              <a:rPr lang="sr-Latn-RS" smtClean="0"/>
              <a:t>26.5.2021.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998FA4-B792-4F22-B2AF-5CC624759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A9C0D8-181F-4369-8F78-339F965C1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A893-D3CA-4C28-A956-19EABCB34E1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886858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C1748-8618-404A-8051-A191C98B0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E466E1-5B7C-45AC-BD1E-AF5A7825B1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0B7850-19AF-46A4-974B-D829F84D1D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190303-E570-46D0-9E5F-B04E4BA2F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D8377-9AFE-4533-B731-13E8A2BE3C2B}" type="datetimeFigureOut">
              <a:rPr lang="sr-Latn-RS" smtClean="0"/>
              <a:t>26.5.2021.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0391F2-6A09-4036-9B7E-90A583D2E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08592A-FF67-4FA0-AE86-561856BE1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A893-D3CA-4C28-A956-19EABCB34E1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044360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EF3189-1C77-4E14-A576-525207ED1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071194-F246-4CFF-9910-BEE552B9A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43006C-FCC2-4032-8FF9-A0EB739BFE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D8377-9AFE-4533-B731-13E8A2BE3C2B}" type="datetimeFigureOut">
              <a:rPr lang="sr-Latn-RS" smtClean="0"/>
              <a:t>26.5.2021.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B547E-146F-456C-B71D-569B60DB0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EC1C3-D054-4969-8ECB-519A77A094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8A893-D3CA-4C28-A956-19EABCB34E1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80788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emf"/><Relationship Id="rId7" Type="http://schemas.openxmlformats.org/officeDocument/2006/relationships/image" Target="../media/image6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426E67C-6730-AD44-B9CC-33A44446531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5000"/>
          </a:blip>
          <a:stretch>
            <a:fillRect/>
          </a:stretch>
        </p:blipFill>
        <p:spPr>
          <a:xfrm>
            <a:off x="696119" y="1607093"/>
            <a:ext cx="1994327" cy="152264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7E50D4E-75C2-F84C-B781-8B777772E03F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0000"/>
          </a:blip>
          <a:stretch>
            <a:fillRect/>
          </a:stretch>
        </p:blipFill>
        <p:spPr>
          <a:xfrm>
            <a:off x="4602878" y="1620222"/>
            <a:ext cx="6893003" cy="523777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C16906C-B331-4FAB-A48C-FFAF3A55C4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055" y="319741"/>
            <a:ext cx="2618590" cy="710547"/>
          </a:xfrm>
          <a:prstGeom prst="rect">
            <a:avLst/>
          </a:prstGeom>
        </p:spPr>
      </p:pic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6A3DB4D2-5820-4C58-B344-EEBFBF53480C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5680" y="105809"/>
            <a:ext cx="2123768" cy="1011189"/>
          </a:xfrm>
          <a:prstGeom prst="rect">
            <a:avLst/>
          </a:prstGeom>
        </p:spPr>
      </p:pic>
      <p:pic>
        <p:nvPicPr>
          <p:cNvPr id="11" name="Picture 10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C0D0E65B-4A43-4A16-90B2-CFDB54121AC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310" y="18950"/>
            <a:ext cx="798634" cy="1216463"/>
          </a:xfrm>
          <a:prstGeom prst="rect">
            <a:avLst/>
          </a:prstGeom>
        </p:spPr>
      </p:pic>
      <p:pic>
        <p:nvPicPr>
          <p:cNvPr id="15" name="Picture 14" descr="Text, logo, company name&#10;&#10;Description automatically generated">
            <a:extLst>
              <a:ext uri="{FF2B5EF4-FFF2-40B4-BE49-F238E27FC236}">
                <a16:creationId xmlns:a16="http://schemas.microsoft.com/office/drawing/2014/main" id="{D649644C-DF4A-4FDB-BA0A-6B5EC71595B8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119" y="5192538"/>
            <a:ext cx="1315555" cy="1315555"/>
          </a:xfrm>
          <a:prstGeom prst="rect">
            <a:avLst/>
          </a:prstGeom>
        </p:spPr>
      </p:pic>
      <p:pic>
        <p:nvPicPr>
          <p:cNvPr id="17" name="Picture 16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88A60B4A-C4BA-416E-8E6B-4251C228E92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983" y="227665"/>
            <a:ext cx="2203818" cy="83745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28CBD7-EE5F-419D-BAAA-7B07BB638D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6055" y="1449925"/>
            <a:ext cx="10687647" cy="3157585"/>
          </a:xfrm>
        </p:spPr>
        <p:txBody>
          <a:bodyPr>
            <a:noAutofit/>
          </a:bodyPr>
          <a:lstStyle/>
          <a:p>
            <a:r>
              <a:rPr lang="sr-Cyrl-RS" sz="6600" b="1" dirty="0">
                <a:solidFill>
                  <a:schemeClr val="accent1">
                    <a:lumMod val="75000"/>
                  </a:schemeClr>
                </a:solidFill>
              </a:rPr>
              <a:t>ФОРУМ ПАРТНЕРА</a:t>
            </a:r>
            <a:r>
              <a:rPr lang="sr-Cyrl-RS" sz="40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r-Cyrl-RS" sz="40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r-Cyrl-RS" sz="4000" b="1" dirty="0" smtClean="0">
                <a:solidFill>
                  <a:schemeClr val="accent1">
                    <a:lumMod val="75000"/>
                  </a:schemeClr>
                </a:solidFill>
              </a:rPr>
              <a:t>Нова </a:t>
            </a:r>
            <a:r>
              <a:rPr lang="sr-Cyrl-RS" sz="4000" b="1" dirty="0" smtClean="0">
                <a:solidFill>
                  <a:schemeClr val="accent1">
                    <a:lumMod val="75000"/>
                  </a:schemeClr>
                </a:solidFill>
              </a:rPr>
              <a:t>Варош</a:t>
            </a:r>
            <a:r>
              <a:rPr lang="sr-Cyrl-RS" sz="4000" b="1" dirty="0" smtClean="0">
                <a:solidFill>
                  <a:schemeClr val="accent1">
                    <a:lumMod val="75000"/>
                  </a:schemeClr>
                </a:solidFill>
              </a:rPr>
              <a:t>, 27. </a:t>
            </a:r>
            <a:r>
              <a:rPr lang="sr-Cyrl-RS" sz="4000" b="1" dirty="0">
                <a:solidFill>
                  <a:schemeClr val="accent1">
                    <a:lumMod val="75000"/>
                  </a:schemeClr>
                </a:solidFill>
              </a:rPr>
              <a:t>мај 2021. године</a:t>
            </a:r>
            <a:endParaRPr lang="sr-Latn-RS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261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, logo, company name&#10;&#10;Description automatically generated">
            <a:extLst>
              <a:ext uri="{FF2B5EF4-FFF2-40B4-BE49-F238E27FC236}">
                <a16:creationId xmlns:a16="http://schemas.microsoft.com/office/drawing/2014/main" id="{4F32F3CE-B5F5-4B47-B119-6C66233D96E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91041"/>
            <a:ext cx="1499647" cy="14996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FAAF913-9E1B-B440-BFDB-05449C99F49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0000"/>
          </a:blip>
          <a:stretch>
            <a:fillRect/>
          </a:stretch>
        </p:blipFill>
        <p:spPr>
          <a:xfrm>
            <a:off x="9609337" y="365125"/>
            <a:ext cx="1744463" cy="132556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63A9738-DDF2-FD48-B709-134286117AEF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5000"/>
          </a:blip>
          <a:stretch>
            <a:fillRect/>
          </a:stretch>
        </p:blipFill>
        <p:spPr>
          <a:xfrm>
            <a:off x="7647745" y="365125"/>
            <a:ext cx="1744774" cy="133211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1D83E9-C329-4A8A-926F-1949563C2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4664" y="365125"/>
            <a:ext cx="8799136" cy="1325563"/>
          </a:xfrm>
        </p:spPr>
        <p:txBody>
          <a:bodyPr/>
          <a:lstStyle/>
          <a:p>
            <a:r>
              <a:rPr lang="sr-Cyrl-RS" b="1" dirty="0">
                <a:solidFill>
                  <a:schemeClr val="accent1">
                    <a:lumMod val="75000"/>
                  </a:schemeClr>
                </a:solidFill>
              </a:rPr>
              <a:t>Наредни кораци</a:t>
            </a:r>
            <a:endParaRPr lang="sr-Latn-R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784157"/>
              </p:ext>
            </p:extLst>
          </p:nvPr>
        </p:nvGraphicFramePr>
        <p:xfrm>
          <a:off x="838199" y="1697235"/>
          <a:ext cx="10741026" cy="3416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7206">
                  <a:extLst>
                    <a:ext uri="{9D8B030D-6E8A-4147-A177-3AD203B41FA5}">
                      <a16:colId xmlns:a16="http://schemas.microsoft.com/office/drawing/2014/main" val="993229228"/>
                    </a:ext>
                  </a:extLst>
                </a:gridCol>
                <a:gridCol w="3103820">
                  <a:extLst>
                    <a:ext uri="{9D8B030D-6E8A-4147-A177-3AD203B41FA5}">
                      <a16:colId xmlns:a16="http://schemas.microsoft.com/office/drawing/2014/main" val="3898700635"/>
                    </a:ext>
                  </a:extLst>
                </a:gridCol>
              </a:tblGrid>
              <a:tr h="485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r-Cyrl-RS" dirty="0" smtClean="0"/>
                        <a:t>Активност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r-Cyrl-RS" dirty="0" smtClean="0"/>
                        <a:t>Временски оквир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849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111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6.Промоција и јавна расправа о предлогу Плана развоја и његово усвајање од стране органа Општине 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r-Cyrl-RS" b="1" dirty="0" smtClean="0"/>
                        <a:t>новембар-децембар 2021.</a:t>
                      </a:r>
                      <a:endParaRPr lang="en-US" b="1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122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6.1 Организација и спровођење јавне расправе о нацрту Плана развоја -презентован широј јавности и отворен за  коментаре и сугестије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r-Cyrl-RS" b="0" dirty="0" smtClean="0"/>
                        <a:t>новембар-децембар 2021.</a:t>
                      </a:r>
                      <a:endParaRPr lang="en-US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756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6.2 Финализација нацрта Плана развоја - израђен финални нацрт Плана разоја и достављен Општинском већу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r-Cyrl-RS" b="0" dirty="0" smtClean="0"/>
                        <a:t>децембар 2021.</a:t>
                      </a:r>
                      <a:endParaRPr lang="en-US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276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350" marR="0" lvl="0" indent="-6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6.3 Усвајање нацрта Плана развоја од стране Општинског већа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r-Cyrl-RS" b="0" dirty="0" smtClean="0"/>
                        <a:t>децембар 2021.</a:t>
                      </a:r>
                      <a:endParaRPr lang="en-US" b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228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6.4 Усвајање предлога Плана развоја од стране Скупштине општине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b="0" dirty="0" smtClean="0"/>
                        <a:t>децембар 2021</a:t>
                      </a:r>
                      <a:r>
                        <a:rPr lang="sr-Cyrl-RS" b="0" baseline="0" dirty="0" smtClean="0"/>
                        <a:t> – фебруар 2022.</a:t>
                      </a:r>
                      <a:endParaRPr lang="en-US" b="0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467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917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, logo, company name&#10;&#10;Description automatically generated">
            <a:extLst>
              <a:ext uri="{FF2B5EF4-FFF2-40B4-BE49-F238E27FC236}">
                <a16:creationId xmlns:a16="http://schemas.microsoft.com/office/drawing/2014/main" id="{4F32F3CE-B5F5-4B47-B119-6C66233D96E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91041"/>
            <a:ext cx="1499647" cy="14996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FAAF913-9E1B-B440-BFDB-05449C99F49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0000"/>
          </a:blip>
          <a:stretch>
            <a:fillRect/>
          </a:stretch>
        </p:blipFill>
        <p:spPr>
          <a:xfrm>
            <a:off x="9609337" y="365125"/>
            <a:ext cx="1744463" cy="132556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63A9738-DDF2-FD48-B709-134286117AEF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5000"/>
          </a:blip>
          <a:stretch>
            <a:fillRect/>
          </a:stretch>
        </p:blipFill>
        <p:spPr>
          <a:xfrm>
            <a:off x="7647745" y="365125"/>
            <a:ext cx="1744774" cy="133211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1D83E9-C329-4A8A-926F-1949563C2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509" y="3152432"/>
            <a:ext cx="10305930" cy="1015985"/>
          </a:xfrm>
        </p:spPr>
        <p:txBody>
          <a:bodyPr/>
          <a:lstStyle/>
          <a:p>
            <a:pPr algn="ctr"/>
            <a:r>
              <a:rPr lang="sr-Cyrl-RS" b="1" dirty="0">
                <a:solidFill>
                  <a:schemeClr val="accent1">
                    <a:lumMod val="75000"/>
                  </a:schemeClr>
                </a:solidFill>
              </a:rPr>
              <a:t>ХВАЛА НА ПАЖЊИ</a:t>
            </a:r>
            <a:endParaRPr lang="sr-Latn-RS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989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, logo, company name&#10;&#10;Description automatically generated">
            <a:extLst>
              <a:ext uri="{FF2B5EF4-FFF2-40B4-BE49-F238E27FC236}">
                <a16:creationId xmlns:a16="http://schemas.microsoft.com/office/drawing/2014/main" id="{4F32F3CE-B5F5-4B47-B119-6C66233D96E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91041"/>
            <a:ext cx="1499647" cy="14996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FAAF913-9E1B-B440-BFDB-05449C99F49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0000"/>
          </a:blip>
          <a:stretch>
            <a:fillRect/>
          </a:stretch>
        </p:blipFill>
        <p:spPr>
          <a:xfrm>
            <a:off x="9609337" y="365125"/>
            <a:ext cx="1744463" cy="132556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63A9738-DDF2-FD48-B709-134286117AEF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5000"/>
          </a:blip>
          <a:stretch>
            <a:fillRect/>
          </a:stretch>
        </p:blipFill>
        <p:spPr>
          <a:xfrm>
            <a:off x="7647745" y="365125"/>
            <a:ext cx="1744774" cy="133211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1D83E9-C329-4A8A-926F-1949563C2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4664" y="365125"/>
            <a:ext cx="8799136" cy="1325563"/>
          </a:xfrm>
        </p:spPr>
        <p:txBody>
          <a:bodyPr/>
          <a:lstStyle/>
          <a:p>
            <a:r>
              <a:rPr lang="sr-Cyrl-RS" b="1" dirty="0">
                <a:solidFill>
                  <a:schemeClr val="accent1">
                    <a:lumMod val="75000"/>
                  </a:schemeClr>
                </a:solidFill>
              </a:rPr>
              <a:t>Основне информације </a:t>
            </a:r>
            <a:br>
              <a:rPr lang="sr-Cyrl-R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r-Cyrl-RS" b="1" dirty="0">
                <a:solidFill>
                  <a:schemeClr val="accent1">
                    <a:lumMod val="75000"/>
                  </a:schemeClr>
                </a:solidFill>
              </a:rPr>
              <a:t>о пројекту</a:t>
            </a:r>
            <a:endParaRPr lang="sr-Latn-R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280FEC-4180-4F75-82C9-755EB2AAB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4007"/>
            <a:ext cx="10738282" cy="4072955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Пројекат «Јавне и приватне финансије за развој -  обезбеђивање одрживих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локалних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заједница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унапређивањем планирања локалног развоја у Републици Србији»</a:t>
            </a:r>
            <a:r>
              <a:rPr lang="sr-Cyrl-RS" dirty="0">
                <a:solidFill>
                  <a:schemeClr val="accent1">
                    <a:lumMod val="50000"/>
                  </a:schemeClr>
                </a:solidFill>
              </a:rPr>
              <a:t> је д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руга фаза програма локалног развоја у Србији који се бави применом координације јавних политика у ЈЛС у складу са Законом о планском систему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Финансира 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</a:rPr>
              <a:t>се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из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бесповратних средстава словачке развојне помоћи (СловакАид), а спроводи посредством Програма Уједињених нација за развој у Србији (УНДП), а СКГО је имплементациони партнер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Циљ пројекта је унапређење процеса планирања у локалним самоуправама у Републици Србији и подизање капацитета ЈЛС за припрему и спровођење пројеката по процедурама ЕУ. 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Пројекат се реализује у периоду од  15. октобра 2020. године до краја марта 2022. године.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Циљне групе су запослени у ЈЛС који су задужени за локални развој, као и представници цивилног друштва, приватног сектора и шире локалне заједнице. 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Крајњи корисници су десет (10) ЈЛС, као и њихови грађани који ће имати користи од унапређеног планирања и услуга које пружају локалне самоуправе.</a:t>
            </a:r>
          </a:p>
          <a:p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431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, logo, company name&#10;&#10;Description automatically generated">
            <a:extLst>
              <a:ext uri="{FF2B5EF4-FFF2-40B4-BE49-F238E27FC236}">
                <a16:creationId xmlns:a16="http://schemas.microsoft.com/office/drawing/2014/main" id="{4F32F3CE-B5F5-4B47-B119-6C66233D96E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91041"/>
            <a:ext cx="1499647" cy="14996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FAAF913-9E1B-B440-BFDB-05449C99F49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0000"/>
          </a:blip>
          <a:stretch>
            <a:fillRect/>
          </a:stretch>
        </p:blipFill>
        <p:spPr>
          <a:xfrm>
            <a:off x="9609337" y="365125"/>
            <a:ext cx="1744463" cy="132556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63A9738-DDF2-FD48-B709-134286117AEF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5000"/>
          </a:blip>
          <a:stretch>
            <a:fillRect/>
          </a:stretch>
        </p:blipFill>
        <p:spPr>
          <a:xfrm>
            <a:off x="7647745" y="365125"/>
            <a:ext cx="1744774" cy="133211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1D83E9-C329-4A8A-926F-1949563C2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4664" y="365125"/>
            <a:ext cx="8799136" cy="1325563"/>
          </a:xfrm>
        </p:spPr>
        <p:txBody>
          <a:bodyPr/>
          <a:lstStyle/>
          <a:p>
            <a:r>
              <a:rPr lang="sr-Cyrl-RS" b="1" dirty="0">
                <a:solidFill>
                  <a:schemeClr val="accent1">
                    <a:lumMod val="75000"/>
                  </a:schemeClr>
                </a:solidFill>
              </a:rPr>
              <a:t>Компоненте пројекта</a:t>
            </a:r>
            <a:endParaRPr lang="sr-Latn-R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280FEC-4180-4F75-82C9-755EB2AAB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7475"/>
            <a:ext cx="10741090" cy="4179487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У оквиру прве компоненте, 5 ЈЛС (Прокупље, Блаце, Тутин, Нова Варош и Бач) ће бити пордржано да израде Планове развоја у складу са Законом о планском систему, а такође и ојачају своје капацитете кроз процену своје  интерне организације и повећања знања о припреми и спровођењу пројеката по ЕУ процедурама.</a:t>
            </a:r>
          </a:p>
          <a:p>
            <a:pPr algn="just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У оквиру друге компоненте, 5 ЈЛС које су подржане у претходној фази (Сјеница, Куршумилија, Петровац на Млави, Мали Зворник и Бачки Петровац) ће бити подржано да израде своје средњорочне планове у складу са Законом о планском систему и Уредбом о средњорочном планирању као и да ојачају капацитете кроз акредитоване обуке (за средњорочно планирање, програмско и капитално буџетирање као и праћење и оцењивање) ради интегрисања процеса планирања и буџетирања.</a:t>
            </a:r>
          </a:p>
          <a:p>
            <a:pPr algn="just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Сарадња са надлежним националним институцијама, пре свега Републичим секретаријатом за јавне политике (РСЈП) као органом државне управе надлежним за координацију јавних политика.</a:t>
            </a:r>
          </a:p>
        </p:txBody>
      </p:sp>
    </p:spTree>
    <p:extLst>
      <p:ext uri="{BB962C8B-B14F-4D97-AF65-F5344CB8AC3E}">
        <p14:creationId xmlns:p14="http://schemas.microsoft.com/office/powerpoint/2010/main" val="4228715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, logo, company name&#10;&#10;Description automatically generated">
            <a:extLst>
              <a:ext uri="{FF2B5EF4-FFF2-40B4-BE49-F238E27FC236}">
                <a16:creationId xmlns:a16="http://schemas.microsoft.com/office/drawing/2014/main" id="{4F32F3CE-B5F5-4B47-B119-6C66233D96E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91041"/>
            <a:ext cx="1499647" cy="14996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FAAF913-9E1B-B440-BFDB-05449C99F49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0000"/>
          </a:blip>
          <a:stretch>
            <a:fillRect/>
          </a:stretch>
        </p:blipFill>
        <p:spPr>
          <a:xfrm>
            <a:off x="9609337" y="365125"/>
            <a:ext cx="1744463" cy="132556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63A9738-DDF2-FD48-B709-134286117AEF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5000"/>
          </a:blip>
          <a:stretch>
            <a:fillRect/>
          </a:stretch>
        </p:blipFill>
        <p:spPr>
          <a:xfrm>
            <a:off x="7647745" y="365125"/>
            <a:ext cx="1744774" cy="133211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1D83E9-C329-4A8A-926F-1949563C2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4664" y="365125"/>
            <a:ext cx="8799136" cy="1325563"/>
          </a:xfrm>
        </p:spPr>
        <p:txBody>
          <a:bodyPr/>
          <a:lstStyle/>
          <a:p>
            <a:r>
              <a:rPr lang="sr-Cyrl-RS" b="1" dirty="0">
                <a:solidFill>
                  <a:schemeClr val="accent1">
                    <a:lumMod val="75000"/>
                  </a:schemeClr>
                </a:solidFill>
              </a:rPr>
              <a:t>Закон о </a:t>
            </a:r>
            <a:br>
              <a:rPr lang="sr-Cyrl-R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r-Cyrl-RS" b="1" dirty="0">
                <a:solidFill>
                  <a:schemeClr val="accent1">
                    <a:lumMod val="75000"/>
                  </a:schemeClr>
                </a:solidFill>
              </a:rPr>
              <a:t>планском систему</a:t>
            </a:r>
            <a:endParaRPr lang="sr-Latn-R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280FEC-4180-4F75-82C9-755EB2AAB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091" y="2024109"/>
            <a:ext cx="10860199" cy="4152854"/>
          </a:xfrm>
        </p:spPr>
        <p:txBody>
          <a:bodyPr>
            <a:noAutofit/>
          </a:bodyPr>
          <a:lstStyle/>
          <a:p>
            <a:pPr algn="just" eaLnBrk="1" hangingPunct="1"/>
            <a:r>
              <a:rPr lang="sr-Cyrl-RS" sz="200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</a:rPr>
              <a:t>У</a:t>
            </a:r>
            <a:r>
              <a:rPr lang="sr-Cyrl-RS" sz="20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свајањем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Закона о планском систему </a:t>
            </a:r>
            <a:r>
              <a:rPr lang="sr-Cyrl-RS" sz="20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2018. године,  али и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пратећих Уредби</a:t>
            </a:r>
            <a:r>
              <a:rPr lang="sr-Cyrl-RS" sz="20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sr-Cyrl-RS" sz="2000" dirty="0" err="1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предвиђених</a:t>
            </a:r>
            <a:r>
              <a:rPr lang="sr-Cyrl-RS" sz="20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Законом успостављен је плански систем у Републици Србији, чиме је постављена основа за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управљање системом јавних политика</a:t>
            </a:r>
            <a:r>
              <a:rPr lang="sr-Cyrl-RS" sz="20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, уведено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средњорочно планирање, </a:t>
            </a:r>
            <a:r>
              <a:rPr lang="sr-Cyrl-RS" sz="20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дефинисана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врст</a:t>
            </a:r>
            <a:r>
              <a:rPr lang="sr-Cyrl-RS" sz="20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и садржина планских докумената које у складу са својим надлежностима </a:t>
            </a:r>
            <a:r>
              <a:rPr lang="sr-Cyrl-RS" sz="20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учесници у планском систему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предлажу, усвајају и спроводе</a:t>
            </a:r>
            <a:r>
              <a:rPr lang="sr-Cyrl-RS" sz="20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.</a:t>
            </a:r>
          </a:p>
          <a:p>
            <a:pPr algn="just" eaLnBrk="1" hangingPunct="1"/>
            <a:r>
              <a:rPr lang="sr-Cyrl-RS" sz="20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Додатно је дефинисана и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међусобна усклађеност планских докумената на свим нивоим власти, </a:t>
            </a:r>
            <a:r>
              <a:rPr lang="sr-Cyrl-RS" sz="20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као и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поступак утврђивања и спровођења јавних политика </a:t>
            </a:r>
            <a:r>
              <a:rPr lang="sr-Cyrl-RS" sz="20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али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и обавеза извештавања о спровођењу планских докумената</a:t>
            </a:r>
            <a:r>
              <a:rPr lang="sr-Cyrl-RS" sz="20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. </a:t>
            </a:r>
          </a:p>
          <a:p>
            <a:pPr algn="just" eaLnBrk="1" hangingPunct="1"/>
            <a:r>
              <a:rPr lang="sr-Cyrl-RS" sz="20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Закон је дефинисао јединице локалне самоуправе као учеснике у планском систему и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предви</a:t>
            </a:r>
            <a:r>
              <a:rPr lang="sr-Cyrl-RS" sz="20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део њихову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обавезу да усвоје планове развоја и </a:t>
            </a:r>
            <a:r>
              <a:rPr lang="sr-Cyrl-RS" sz="20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средњорочне планове</a:t>
            </a:r>
            <a:endParaRPr lang="sr-Cyrl-RS" altLang="en-US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 eaLnBrk="1" hangingPunct="1"/>
            <a:r>
              <a:rPr lang="sr-Cyrl-RS" altLang="en-US" sz="2000" dirty="0">
                <a:solidFill>
                  <a:schemeClr val="accent1">
                    <a:lumMod val="50000"/>
                  </a:schemeClr>
                </a:solidFill>
              </a:rPr>
              <a:t>План развоја јединице ЛС је дугорочни документ развојног планирања који се доноси за период од најмање 7 година и </a:t>
            </a:r>
            <a:r>
              <a:rPr lang="sr-Cyrl-CS" altLang="en-US" sz="2000" dirty="0">
                <a:solidFill>
                  <a:schemeClr val="accent1">
                    <a:lumMod val="50000"/>
                  </a:schemeClr>
                </a:solidFill>
              </a:rPr>
              <a:t>који </a:t>
            </a:r>
            <a:r>
              <a:rPr lang="sr-Cyrl-RS" altLang="en-US" sz="2000" dirty="0">
                <a:solidFill>
                  <a:schemeClr val="accent1">
                    <a:lumMod val="50000"/>
                  </a:schemeClr>
                </a:solidFill>
              </a:rPr>
              <a:t>усваја Скупштина ЈЛС, на предлог надлежног извршног органа ЈЛС, док је Законом предвиђено извештавање на годишњем и трогодишњем нивоу, када се извештај подноси Скупштини </a:t>
            </a:r>
            <a:r>
              <a:rPr lang="sr-Cyrl-CS" altLang="en-US" sz="2000" dirty="0">
                <a:solidFill>
                  <a:schemeClr val="accent1">
                    <a:lumMod val="50000"/>
                  </a:schemeClr>
                </a:solidFill>
              </a:rPr>
              <a:t>ЈЛС </a:t>
            </a:r>
            <a:r>
              <a:rPr lang="sr-Cyrl-RS" altLang="en-US" sz="2000" dirty="0">
                <a:solidFill>
                  <a:schemeClr val="accent1">
                    <a:lumMod val="50000"/>
                  </a:schemeClr>
                </a:solidFill>
              </a:rPr>
              <a:t>на усвајање.</a:t>
            </a:r>
          </a:p>
        </p:txBody>
      </p:sp>
    </p:spTree>
    <p:extLst>
      <p:ext uri="{BB962C8B-B14F-4D97-AF65-F5344CB8AC3E}">
        <p14:creationId xmlns:p14="http://schemas.microsoft.com/office/powerpoint/2010/main" val="131055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, logo, company name&#10;&#10;Description automatically generated">
            <a:extLst>
              <a:ext uri="{FF2B5EF4-FFF2-40B4-BE49-F238E27FC236}">
                <a16:creationId xmlns:a16="http://schemas.microsoft.com/office/drawing/2014/main" id="{4F32F3CE-B5F5-4B47-B119-6C66233D96E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91041"/>
            <a:ext cx="1499647" cy="14996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FAAF913-9E1B-B440-BFDB-05449C99F49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0000"/>
          </a:blip>
          <a:stretch>
            <a:fillRect/>
          </a:stretch>
        </p:blipFill>
        <p:spPr>
          <a:xfrm>
            <a:off x="9609337" y="365125"/>
            <a:ext cx="1744463" cy="132556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63A9738-DDF2-FD48-B709-134286117AEF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5000"/>
          </a:blip>
          <a:stretch>
            <a:fillRect/>
          </a:stretch>
        </p:blipFill>
        <p:spPr>
          <a:xfrm>
            <a:off x="7647745" y="365125"/>
            <a:ext cx="1744774" cy="133211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1D83E9-C329-4A8A-926F-1949563C2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4664" y="365125"/>
            <a:ext cx="8799136" cy="1325563"/>
          </a:xfrm>
        </p:spPr>
        <p:txBody>
          <a:bodyPr/>
          <a:lstStyle/>
          <a:p>
            <a:r>
              <a:rPr lang="sr-Cyrl-RS" b="1" dirty="0">
                <a:solidFill>
                  <a:schemeClr val="accent1">
                    <a:lumMod val="75000"/>
                  </a:schemeClr>
                </a:solidFill>
              </a:rPr>
              <a:t>Веза са циљевима </a:t>
            </a:r>
            <a:br>
              <a:rPr lang="sr-Cyrl-R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r-Cyrl-RS" b="1" dirty="0">
                <a:solidFill>
                  <a:schemeClr val="accent1">
                    <a:lumMod val="75000"/>
                  </a:schemeClr>
                </a:solidFill>
              </a:rPr>
              <a:t>одрживог развоја</a:t>
            </a:r>
            <a:endParaRPr lang="sr-Latn-R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146CE258-FED7-4C5C-AAD8-98E80EB6B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441" y="1767337"/>
            <a:ext cx="10605117" cy="4725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E431427-8D5A-4EE7-94B9-A57288EC2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841" y="5948039"/>
            <a:ext cx="11141476" cy="228924"/>
          </a:xfrm>
        </p:spPr>
        <p:txBody>
          <a:bodyPr>
            <a:normAutofit fontScale="40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508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, logo, company name&#10;&#10;Description automatically generated">
            <a:extLst>
              <a:ext uri="{FF2B5EF4-FFF2-40B4-BE49-F238E27FC236}">
                <a16:creationId xmlns:a16="http://schemas.microsoft.com/office/drawing/2014/main" id="{4F32F3CE-B5F5-4B47-B119-6C66233D96E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91041"/>
            <a:ext cx="1499647" cy="14996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FAAF913-9E1B-B440-BFDB-05449C99F49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0000"/>
          </a:blip>
          <a:stretch>
            <a:fillRect/>
          </a:stretch>
        </p:blipFill>
        <p:spPr>
          <a:xfrm>
            <a:off x="9609337" y="365125"/>
            <a:ext cx="1744463" cy="132556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63A9738-DDF2-FD48-B709-134286117AEF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5000"/>
          </a:blip>
          <a:stretch>
            <a:fillRect/>
          </a:stretch>
        </p:blipFill>
        <p:spPr>
          <a:xfrm>
            <a:off x="7647745" y="365125"/>
            <a:ext cx="1744774" cy="133211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1D83E9-C329-4A8A-926F-1949563C2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4664" y="365125"/>
            <a:ext cx="8799136" cy="1325563"/>
          </a:xfrm>
        </p:spPr>
        <p:txBody>
          <a:bodyPr/>
          <a:lstStyle/>
          <a:p>
            <a:r>
              <a:rPr lang="sr-Cyrl-RS" b="1" dirty="0">
                <a:solidFill>
                  <a:schemeClr val="accent1">
                    <a:lumMod val="75000"/>
                  </a:schemeClr>
                </a:solidFill>
              </a:rPr>
              <a:t>Процес израде </a:t>
            </a:r>
            <a:br>
              <a:rPr lang="sr-Cyrl-R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r-Cyrl-RS" b="1" dirty="0">
                <a:solidFill>
                  <a:schemeClr val="accent1">
                    <a:lumMod val="75000"/>
                  </a:schemeClr>
                </a:solidFill>
              </a:rPr>
              <a:t>плана развоја</a:t>
            </a:r>
            <a:endParaRPr lang="sr-Latn-R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AB307820-FA59-45BB-980B-C0DD340B28A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1944210"/>
            <a:ext cx="10010314" cy="4913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3897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, logo, company name&#10;&#10;Description automatically generated">
            <a:extLst>
              <a:ext uri="{FF2B5EF4-FFF2-40B4-BE49-F238E27FC236}">
                <a16:creationId xmlns:a16="http://schemas.microsoft.com/office/drawing/2014/main" id="{4F32F3CE-B5F5-4B47-B119-6C66233D96E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91041"/>
            <a:ext cx="1499647" cy="14996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FAAF913-9E1B-B440-BFDB-05449C99F49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0000"/>
          </a:blip>
          <a:stretch>
            <a:fillRect/>
          </a:stretch>
        </p:blipFill>
        <p:spPr>
          <a:xfrm>
            <a:off x="9609337" y="365125"/>
            <a:ext cx="1744463" cy="132556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63A9738-DDF2-FD48-B709-134286117AEF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5000"/>
          </a:blip>
          <a:stretch>
            <a:fillRect/>
          </a:stretch>
        </p:blipFill>
        <p:spPr>
          <a:xfrm>
            <a:off x="7647745" y="365125"/>
            <a:ext cx="1744774" cy="133211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1D83E9-C329-4A8A-926F-1949563C2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4664" y="365125"/>
            <a:ext cx="8799136" cy="1325563"/>
          </a:xfrm>
        </p:spPr>
        <p:txBody>
          <a:bodyPr/>
          <a:lstStyle/>
          <a:p>
            <a:r>
              <a:rPr lang="sr-Cyrl-RS" b="1" dirty="0">
                <a:solidFill>
                  <a:schemeClr val="accent1">
                    <a:lumMod val="75000"/>
                  </a:schemeClr>
                </a:solidFill>
              </a:rPr>
              <a:t>До сада урађено</a:t>
            </a:r>
            <a:endParaRPr lang="sr-Latn-R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280FEC-4180-4F75-82C9-755EB2AAB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5231"/>
            <a:ext cx="10741090" cy="4161732"/>
          </a:xfrm>
        </p:spPr>
        <p:txBody>
          <a:bodyPr>
            <a:normAutofit/>
          </a:bodyPr>
          <a:lstStyle/>
          <a:p>
            <a:pPr marL="0" indent="0" algn="just" eaLnBrk="1" hangingPunct="1">
              <a:buNone/>
            </a:pPr>
            <a:r>
              <a:rPr lang="sr-Cyrl-RS" altLang="en-US" sz="22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  <p:graphicFrame>
        <p:nvGraphicFramePr>
          <p:cNvPr id="10" name="Group 27">
            <a:extLst>
              <a:ext uri="{FF2B5EF4-FFF2-40B4-BE49-F238E27FC236}">
                <a16:creationId xmlns:a16="http://schemas.microsoft.com/office/drawing/2014/main" id="{1FA48634-9EB3-4EC8-AE1E-44DBCF846F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661636"/>
              </p:ext>
            </p:extLst>
          </p:nvPr>
        </p:nvGraphicFramePr>
        <p:xfrm>
          <a:off x="838199" y="1863128"/>
          <a:ext cx="10515601" cy="4468404"/>
        </p:xfrm>
        <a:graphic>
          <a:graphicData uri="http://schemas.openxmlformats.org/drawingml/2006/table">
            <a:tbl>
              <a:tblPr/>
              <a:tblGrid>
                <a:gridCol w="7715866">
                  <a:extLst>
                    <a:ext uri="{9D8B030D-6E8A-4147-A177-3AD203B41FA5}">
                      <a16:colId xmlns:a16="http://schemas.microsoft.com/office/drawing/2014/main" val="3928792105"/>
                    </a:ext>
                  </a:extLst>
                </a:gridCol>
                <a:gridCol w="2799735">
                  <a:extLst>
                    <a:ext uri="{9D8B030D-6E8A-4147-A177-3AD203B41FA5}">
                      <a16:colId xmlns:a16="http://schemas.microsoft.com/office/drawing/2014/main" val="1158966095"/>
                    </a:ext>
                  </a:extLst>
                </a:gridCol>
              </a:tblGrid>
              <a:tr h="467117">
                <a:tc>
                  <a:txBody>
                    <a:bodyPr/>
                    <a:lstStyle>
                      <a:lvl1pPr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100000"/>
                        <a:buFont typeface="Verdana" panose="020B060403050404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250"/>
                        </a:spcBef>
                        <a:buClr>
                          <a:srgbClr val="ED3742"/>
                        </a:buClr>
                        <a:buSzPct val="10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225"/>
                        </a:spcBef>
                        <a:buClr>
                          <a:srgbClr val="ED3742"/>
                        </a:buClr>
                        <a:buSzPct val="112000"/>
                        <a:buFont typeface="Verdana" panose="020B0604030504040204" pitchFamily="34" charset="0"/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250"/>
                        </a:spcBef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Активност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139700"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100000"/>
                        <a:buFont typeface="Verdana" panose="020B060403050404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250"/>
                        </a:spcBef>
                        <a:buClr>
                          <a:srgbClr val="ED3742"/>
                        </a:buClr>
                        <a:buSzPct val="10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225"/>
                        </a:spcBef>
                        <a:buClr>
                          <a:srgbClr val="ED3742"/>
                        </a:buClr>
                        <a:buSzPct val="112000"/>
                        <a:buFont typeface="Verdana" panose="020B0604030504040204" pitchFamily="34" charset="0"/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250"/>
                        </a:spcBef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397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Временски </a:t>
                      </a:r>
                      <a:r>
                        <a:rPr kumimoji="0" lang="sr-Cyrl-C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оквир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877050"/>
                  </a:ext>
                </a:extLst>
              </a:tr>
              <a:tr h="464650">
                <a:tc>
                  <a:txBody>
                    <a:bodyPr/>
                    <a:lstStyle>
                      <a:lvl1pPr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100000"/>
                        <a:buFont typeface="Verdana" panose="020B060403050404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250"/>
                        </a:spcBef>
                        <a:buClr>
                          <a:srgbClr val="ED3742"/>
                        </a:buClr>
                        <a:buSzPct val="10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225"/>
                        </a:spcBef>
                        <a:buClr>
                          <a:srgbClr val="ED3742"/>
                        </a:buClr>
                        <a:buSzPct val="112000"/>
                        <a:buFont typeface="Verdana" panose="020B0604030504040204" pitchFamily="34" charset="0"/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250"/>
                        </a:spcBef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r>
                        <a:rPr kumimoji="0" lang="sr-Cyrl-C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. Припремне активности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100000"/>
                        <a:buFont typeface="Verdana" panose="020B060403050404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250"/>
                        </a:spcBef>
                        <a:buClr>
                          <a:srgbClr val="ED3742"/>
                        </a:buClr>
                        <a:buSzPct val="10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225"/>
                        </a:spcBef>
                        <a:buClr>
                          <a:srgbClr val="ED3742"/>
                        </a:buClr>
                        <a:buSzPct val="112000"/>
                        <a:buFont typeface="Verdana" panose="020B0604030504040204" pitchFamily="34" charset="0"/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250"/>
                        </a:spcBef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децембар 2020 - април </a:t>
                      </a:r>
                      <a:r>
                        <a:rPr kumimoji="0" lang="sr-Latn-C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</a:t>
                      </a:r>
                      <a:r>
                        <a:rPr kumimoji="0" lang="sr-Cyrl-C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21.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937400"/>
                  </a:ext>
                </a:extLst>
              </a:tr>
              <a:tr h="915750">
                <a:tc>
                  <a:txBody>
                    <a:bodyPr/>
                    <a:lstStyle>
                      <a:lvl1pPr indent="3175"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100000"/>
                        <a:buFont typeface="Verdana" panose="020B060403050404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250"/>
                        </a:spcBef>
                        <a:buClr>
                          <a:srgbClr val="ED3742"/>
                        </a:buClr>
                        <a:buSzPct val="10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225"/>
                        </a:spcBef>
                        <a:buClr>
                          <a:srgbClr val="ED3742"/>
                        </a:buClr>
                        <a:buSzPct val="112000"/>
                        <a:buFont typeface="Verdana" panose="020B0604030504040204" pitchFamily="34" charset="0"/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250"/>
                        </a:spcBef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31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1.1 </a:t>
                      </a:r>
                      <a:r>
                        <a:rPr kumimoji="0" lang="sr-Cyrl-C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Уводни састанак </a:t>
                      </a:r>
                      <a:r>
                        <a:rPr kumimoji="0" lang="sr-Latn-C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 </a:t>
                      </a:r>
                      <a:r>
                        <a:rPr kumimoji="0" lang="sr-Cyrl-C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упознавање представника </a:t>
                      </a:r>
                      <a:r>
                        <a:rPr kumimoji="0" lang="sr-Cyrl-C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општине </a:t>
                      </a:r>
                      <a:r>
                        <a:rPr kumimoji="0" lang="sr-Cyrl-C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са методологијом, начином рада и распоредом активности на изради Плана развоја и јачању капацитета за припрему и спровођење пројекта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7938" indent="-7938"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100000"/>
                        <a:buFont typeface="Verdana" panose="020B060403050404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250"/>
                        </a:spcBef>
                        <a:buClr>
                          <a:srgbClr val="ED3742"/>
                        </a:buClr>
                        <a:buSzPct val="10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225"/>
                        </a:spcBef>
                        <a:buClr>
                          <a:srgbClr val="ED3742"/>
                        </a:buClr>
                        <a:buSzPct val="112000"/>
                        <a:buFont typeface="Verdana" panose="020B0604030504040204" pitchFamily="34" charset="0"/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250"/>
                        </a:spcBef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7938" marR="0" lvl="0" indent="-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22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.</a:t>
                      </a:r>
                      <a:r>
                        <a:rPr kumimoji="0" lang="sr-Cyrl-R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sr-Cyrl-R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јануар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.</a:t>
                      </a:r>
                      <a:r>
                        <a:rPr kumimoji="0" lang="sr-Cyrl-R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2021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.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977236"/>
                  </a:ext>
                </a:extLst>
              </a:tr>
              <a:tr h="516316">
                <a:tc>
                  <a:txBody>
                    <a:bodyPr/>
                    <a:lstStyle>
                      <a:lvl1pPr indent="6350"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100000"/>
                        <a:buFont typeface="Verdana" panose="020B060403050404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250"/>
                        </a:spcBef>
                        <a:buClr>
                          <a:srgbClr val="ED3742"/>
                        </a:buClr>
                        <a:buSzPct val="10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225"/>
                        </a:spcBef>
                        <a:buClr>
                          <a:srgbClr val="ED3742"/>
                        </a:buClr>
                        <a:buSzPct val="112000"/>
                        <a:buFont typeface="Verdana" panose="020B0604030504040204" pitchFamily="34" charset="0"/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250"/>
                        </a:spcBef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6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1.2 </a:t>
                      </a:r>
                      <a:r>
                        <a:rPr kumimoji="0" lang="sr-Cyrl-C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Општина доноси одлуку о започињању израде Плана </a:t>
                      </a:r>
                      <a:r>
                        <a:rPr kumimoji="0" lang="sr-Cyrl-C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развоја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7938" indent="-7938"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100000"/>
                        <a:buFont typeface="Verdana" panose="020B060403050404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250"/>
                        </a:spcBef>
                        <a:buClr>
                          <a:srgbClr val="ED3742"/>
                        </a:buClr>
                        <a:buSzPct val="10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225"/>
                        </a:spcBef>
                        <a:buClr>
                          <a:srgbClr val="ED3742"/>
                        </a:buClr>
                        <a:buSzPct val="112000"/>
                        <a:buFont typeface="Verdana" panose="020B0604030504040204" pitchFamily="34" charset="0"/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250"/>
                        </a:spcBef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7938" marR="0" lvl="0" indent="-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фебруар </a:t>
                      </a:r>
                      <a:r>
                        <a:rPr kumimoji="0" lang="sr-Cyrl-R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2021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536751"/>
                  </a:ext>
                </a:extLst>
              </a:tr>
              <a:tr h="843151">
                <a:tc>
                  <a:txBody>
                    <a:bodyPr/>
                    <a:lstStyle/>
                    <a:p>
                      <a:pPr marL="0" marR="0" lvl="0" indent="6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1.3</a:t>
                      </a:r>
                      <a:r>
                        <a:rPr kumimoji="0" lang="sr-Cyrl-R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sr-Cyrl-C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Идентификација и анализа заинтересованих страна - партнера из локалне заједнице. 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8" marR="0" lvl="0" indent="-79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R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7938" marR="0" lvl="0" indent="-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15. март 2021</a:t>
                      </a:r>
                      <a:r>
                        <a:rPr kumimoji="0" lang="sr-Cyrl-R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975288"/>
                  </a:ext>
                </a:extLst>
              </a:tr>
              <a:tr h="588715">
                <a:tc>
                  <a:txBody>
                    <a:bodyPr/>
                    <a:lstStyle>
                      <a:lvl1pPr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100000"/>
                        <a:buFont typeface="Verdana" panose="020B060403050404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250"/>
                        </a:spcBef>
                        <a:buClr>
                          <a:srgbClr val="ED3742"/>
                        </a:buClr>
                        <a:buSzPct val="10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225"/>
                        </a:spcBef>
                        <a:buClr>
                          <a:srgbClr val="ED3742"/>
                        </a:buClr>
                        <a:buSzPct val="112000"/>
                        <a:buFont typeface="Verdana" panose="020B0604030504040204" pitchFamily="34" charset="0"/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250"/>
                        </a:spcBef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sr-Cyrl-C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. </a:t>
                      </a:r>
                      <a:r>
                        <a:rPr kumimoji="0" lang="sr-Cyrl-C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Јачање капацитета за управљање пројектима за запослене у управи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100000"/>
                        <a:buFont typeface="Verdana" panose="020B060403050404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250"/>
                        </a:spcBef>
                        <a:buClr>
                          <a:srgbClr val="ED3742"/>
                        </a:buClr>
                        <a:buSzPct val="10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225"/>
                        </a:spcBef>
                        <a:buClr>
                          <a:srgbClr val="ED3742"/>
                        </a:buClr>
                        <a:buSzPct val="112000"/>
                        <a:buFont typeface="Verdana" panose="020B0604030504040204" pitchFamily="34" charset="0"/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250"/>
                        </a:spcBef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децембар 2020 </a:t>
                      </a:r>
                      <a:r>
                        <a:rPr kumimoji="0" lang="sr-Cyrl-C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 март 2021</a:t>
                      </a:r>
                      <a:r>
                        <a:rPr kumimoji="0" lang="sr-Latn-C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.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461465"/>
                  </a:ext>
                </a:extLst>
              </a:tr>
              <a:tr h="5887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2.1 Организација обуке за запослене у ЈЛС „Управљање пројектним циклусом и извори финансирања“</a:t>
                      </a:r>
                      <a:endParaRPr kumimoji="0" lang="sr-Latn-R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23. децембар 2020.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764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2720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, logo, company name&#10;&#10;Description automatically generated">
            <a:extLst>
              <a:ext uri="{FF2B5EF4-FFF2-40B4-BE49-F238E27FC236}">
                <a16:creationId xmlns:a16="http://schemas.microsoft.com/office/drawing/2014/main" id="{4F32F3CE-B5F5-4B47-B119-6C66233D96E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91041"/>
            <a:ext cx="1499647" cy="14996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FAAF913-9E1B-B440-BFDB-05449C99F49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0000"/>
          </a:blip>
          <a:stretch>
            <a:fillRect/>
          </a:stretch>
        </p:blipFill>
        <p:spPr>
          <a:xfrm>
            <a:off x="9609337" y="365125"/>
            <a:ext cx="1744463" cy="132556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63A9738-DDF2-FD48-B709-134286117AEF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5000"/>
          </a:blip>
          <a:stretch>
            <a:fillRect/>
          </a:stretch>
        </p:blipFill>
        <p:spPr>
          <a:xfrm>
            <a:off x="7647745" y="365125"/>
            <a:ext cx="1744774" cy="133211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1D83E9-C329-4A8A-926F-1949563C2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4664" y="365125"/>
            <a:ext cx="8799136" cy="1325563"/>
          </a:xfrm>
        </p:spPr>
        <p:txBody>
          <a:bodyPr/>
          <a:lstStyle/>
          <a:p>
            <a:r>
              <a:rPr lang="sr-Cyrl-RS" b="1" dirty="0">
                <a:solidFill>
                  <a:schemeClr val="accent1">
                    <a:lumMod val="75000"/>
                  </a:schemeClr>
                </a:solidFill>
              </a:rPr>
              <a:t>До сада урађено</a:t>
            </a:r>
            <a:endParaRPr lang="sr-Latn-R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280FEC-4180-4F75-82C9-755EB2AAB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5231"/>
            <a:ext cx="10741090" cy="4161732"/>
          </a:xfrm>
        </p:spPr>
        <p:txBody>
          <a:bodyPr>
            <a:normAutofit/>
          </a:bodyPr>
          <a:lstStyle/>
          <a:p>
            <a:pPr marL="0" indent="0" algn="just" eaLnBrk="1" hangingPunct="1">
              <a:buNone/>
            </a:pPr>
            <a:r>
              <a:rPr lang="sr-Cyrl-RS" altLang="en-US" sz="22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  <p:graphicFrame>
        <p:nvGraphicFramePr>
          <p:cNvPr id="10" name="Group 27">
            <a:extLst>
              <a:ext uri="{FF2B5EF4-FFF2-40B4-BE49-F238E27FC236}">
                <a16:creationId xmlns:a16="http://schemas.microsoft.com/office/drawing/2014/main" id="{1FA48634-9EB3-4EC8-AE1E-44DBCF846F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240580"/>
              </p:ext>
            </p:extLst>
          </p:nvPr>
        </p:nvGraphicFramePr>
        <p:xfrm>
          <a:off x="838199" y="1745880"/>
          <a:ext cx="10515601" cy="3983967"/>
        </p:xfrm>
        <a:graphic>
          <a:graphicData uri="http://schemas.openxmlformats.org/drawingml/2006/table">
            <a:tbl>
              <a:tblPr/>
              <a:tblGrid>
                <a:gridCol w="7617543">
                  <a:extLst>
                    <a:ext uri="{9D8B030D-6E8A-4147-A177-3AD203B41FA5}">
                      <a16:colId xmlns:a16="http://schemas.microsoft.com/office/drawing/2014/main" val="3928792105"/>
                    </a:ext>
                  </a:extLst>
                </a:gridCol>
                <a:gridCol w="2898058">
                  <a:extLst>
                    <a:ext uri="{9D8B030D-6E8A-4147-A177-3AD203B41FA5}">
                      <a16:colId xmlns:a16="http://schemas.microsoft.com/office/drawing/2014/main" val="1158966095"/>
                    </a:ext>
                  </a:extLst>
                </a:gridCol>
              </a:tblGrid>
              <a:tr h="436881">
                <a:tc>
                  <a:txBody>
                    <a:bodyPr/>
                    <a:lstStyle>
                      <a:lvl1pPr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100000"/>
                        <a:buFont typeface="Verdana" panose="020B060403050404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250"/>
                        </a:spcBef>
                        <a:buClr>
                          <a:srgbClr val="ED3742"/>
                        </a:buClr>
                        <a:buSzPct val="10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225"/>
                        </a:spcBef>
                        <a:buClr>
                          <a:srgbClr val="ED3742"/>
                        </a:buClr>
                        <a:buSzPct val="112000"/>
                        <a:buFont typeface="Verdana" panose="020B0604030504040204" pitchFamily="34" charset="0"/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250"/>
                        </a:spcBef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Активност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139700"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100000"/>
                        <a:buFont typeface="Verdana" panose="020B060403050404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250"/>
                        </a:spcBef>
                        <a:buClr>
                          <a:srgbClr val="ED3742"/>
                        </a:buClr>
                        <a:buSzPct val="10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225"/>
                        </a:spcBef>
                        <a:buClr>
                          <a:srgbClr val="ED3742"/>
                        </a:buClr>
                        <a:buSzPct val="112000"/>
                        <a:buFont typeface="Verdana" panose="020B0604030504040204" pitchFamily="34" charset="0"/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250"/>
                        </a:spcBef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397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Временски </a:t>
                      </a:r>
                      <a:r>
                        <a:rPr kumimoji="0" lang="sr-Cyrl-C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оквир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877050"/>
                  </a:ext>
                </a:extLst>
              </a:tr>
              <a:tr h="712815">
                <a:tc>
                  <a:txBody>
                    <a:bodyPr/>
                    <a:lstStyle>
                      <a:lvl1pPr marL="225425" indent="-225425"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tabLst>
                          <a:tab pos="8890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100000"/>
                        <a:buFont typeface="Verdana" panose="020B0604030504040204" pitchFamily="34" charset="0"/>
                        <a:tabLst>
                          <a:tab pos="8890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250"/>
                        </a:spcBef>
                        <a:buClr>
                          <a:srgbClr val="ED3742"/>
                        </a:buClr>
                        <a:buSzPct val="100000"/>
                        <a:buFont typeface="Wingdings 2" panose="05020102010507070707" pitchFamily="18" charset="2"/>
                        <a:tabLst>
                          <a:tab pos="8890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225"/>
                        </a:spcBef>
                        <a:buClr>
                          <a:srgbClr val="ED3742"/>
                        </a:buClr>
                        <a:buSzPct val="112000"/>
                        <a:buFont typeface="Verdana" panose="020B0604030504040204" pitchFamily="34" charset="0"/>
                        <a:tabLst>
                          <a:tab pos="889000" algn="l"/>
                        </a:tabLs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250"/>
                        </a:spcBef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tabLst>
                          <a:tab pos="8890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tabLst>
                          <a:tab pos="8890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tabLst>
                          <a:tab pos="8890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tabLst>
                          <a:tab pos="8890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tabLst>
                          <a:tab pos="8890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225425" marR="0" lvl="0" indent="-2254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89000" algn="l"/>
                        </a:tabLst>
                      </a:pPr>
                      <a:r>
                        <a:rPr kumimoji="0" lang="sr-Cyrl-C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sr-Cyrl-R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. Израда прегледа и анализа постојећег стања </a:t>
                      </a:r>
                    </a:p>
                    <a:p>
                      <a:pPr marL="225425" marR="0" lvl="0" indent="-2254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89000" algn="l"/>
                        </a:tabLst>
                      </a:pPr>
                      <a:r>
                        <a:rPr kumimoji="0" lang="sr-Cyrl-R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(социо-економска</a:t>
                      </a:r>
                      <a:r>
                        <a:rPr kumimoji="0" lang="sr-Cyrl-C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и функционална</a:t>
                      </a:r>
                      <a:r>
                        <a:rPr kumimoji="0" lang="sr-Cyrl-R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анализа</a:t>
                      </a:r>
                      <a:r>
                        <a:rPr kumimoji="0" lang="sr-Cyrl-R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)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100000"/>
                        <a:buFont typeface="Verdana" panose="020B060403050404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250"/>
                        </a:spcBef>
                        <a:buClr>
                          <a:srgbClr val="ED3742"/>
                        </a:buClr>
                        <a:buSzPct val="10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225"/>
                        </a:spcBef>
                        <a:buClr>
                          <a:srgbClr val="ED3742"/>
                        </a:buClr>
                        <a:buSzPct val="112000"/>
                        <a:buFont typeface="Verdana" panose="020B0604030504040204" pitchFamily="34" charset="0"/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250"/>
                        </a:spcBef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март 2021 - јун </a:t>
                      </a:r>
                      <a:r>
                        <a:rPr kumimoji="0" lang="sr-Cyrl-C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2021.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937400"/>
                  </a:ext>
                </a:extLst>
              </a:tr>
              <a:tr h="917269">
                <a:tc>
                  <a:txBody>
                    <a:bodyPr/>
                    <a:lstStyle>
                      <a:lvl1pPr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100000"/>
                        <a:buFont typeface="Verdana" panose="020B060403050404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250"/>
                        </a:spcBef>
                        <a:buClr>
                          <a:srgbClr val="ED3742"/>
                        </a:buClr>
                        <a:buSzPct val="10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225"/>
                        </a:spcBef>
                        <a:buClr>
                          <a:srgbClr val="ED3742"/>
                        </a:buClr>
                        <a:buSzPct val="112000"/>
                        <a:buFont typeface="Verdana" panose="020B0604030504040204" pitchFamily="34" charset="0"/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250"/>
                        </a:spcBef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3.1 </a:t>
                      </a:r>
                      <a:r>
                        <a:rPr kumimoji="0" lang="sr-Cyrl-C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Израда првог нацрта ситуационе анализе са локализованим циљевима одрживог развоја укључујући и </a:t>
                      </a:r>
                      <a:r>
                        <a:rPr kumimoji="0" lang="sr-Cyrl-C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</a:t>
                      </a:r>
                      <a:r>
                        <a:rPr kumimoji="0" lang="sr-Cyrl-C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израду прегледа и извештаја о досадашњој имплементацији кровне стратегије/других главних локалних планских </a:t>
                      </a:r>
                      <a:r>
                        <a:rPr kumimoji="0" lang="sr-Cyrl-C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докумената - процена </a:t>
                      </a:r>
                      <a:r>
                        <a:rPr kumimoji="0" lang="sr-Cyrl-C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фунционалног и финансијског капацитета </a:t>
                      </a:r>
                      <a:r>
                        <a:rPr kumimoji="0" lang="sr-Cyrl-C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ЛС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100000"/>
                        <a:buFont typeface="Verdana" panose="020B060403050404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250"/>
                        </a:spcBef>
                        <a:buClr>
                          <a:srgbClr val="ED3742"/>
                        </a:buClr>
                        <a:buSzPct val="10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225"/>
                        </a:spcBef>
                        <a:buClr>
                          <a:srgbClr val="ED3742"/>
                        </a:buClr>
                        <a:buSzPct val="112000"/>
                        <a:buFont typeface="Verdana" panose="020B0604030504040204" pitchFamily="34" charset="0"/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250"/>
                        </a:spcBef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март </a:t>
                      </a:r>
                      <a:r>
                        <a:rPr kumimoji="0" lang="sr-Cyrl-R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– </a:t>
                      </a:r>
                      <a:r>
                        <a:rPr kumimoji="0" lang="sr-Cyrl-R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април </a:t>
                      </a:r>
                      <a:r>
                        <a:rPr kumimoji="0" lang="sr-Latn-C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</a:t>
                      </a:r>
                      <a:r>
                        <a:rPr kumimoji="0" lang="sr-Cyrl-C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sr-Latn-C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1.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977236"/>
                  </a:ext>
                </a:extLst>
              </a:tr>
              <a:tr h="517173">
                <a:tc>
                  <a:txBody>
                    <a:bodyPr/>
                    <a:lstStyle>
                      <a:lvl1pPr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100000"/>
                        <a:buFont typeface="Verdana" panose="020B060403050404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250"/>
                        </a:spcBef>
                        <a:buClr>
                          <a:srgbClr val="ED3742"/>
                        </a:buClr>
                        <a:buSzPct val="10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225"/>
                        </a:spcBef>
                        <a:buClr>
                          <a:srgbClr val="ED3742"/>
                        </a:buClr>
                        <a:buSzPct val="112000"/>
                        <a:buFont typeface="Verdana" panose="020B0604030504040204" pitchFamily="34" charset="0"/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250"/>
                        </a:spcBef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sr-Cyrl-R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.2 </a:t>
                      </a:r>
                      <a:r>
                        <a:rPr kumimoji="0" lang="sr-Cyrl-C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Коментари представника општине на нацрт анализе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100000"/>
                        <a:buFont typeface="Verdana" panose="020B060403050404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250"/>
                        </a:spcBef>
                        <a:buClr>
                          <a:srgbClr val="ED3742"/>
                        </a:buClr>
                        <a:buSzPct val="10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225"/>
                        </a:spcBef>
                        <a:buClr>
                          <a:srgbClr val="ED3742"/>
                        </a:buClr>
                        <a:buSzPct val="112000"/>
                        <a:buFont typeface="Verdana" panose="020B0604030504040204" pitchFamily="34" charset="0"/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250"/>
                        </a:spcBef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мај </a:t>
                      </a:r>
                      <a:r>
                        <a:rPr kumimoji="0" lang="sr-Latn-C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</a:t>
                      </a:r>
                      <a:r>
                        <a:rPr kumimoji="0" lang="sr-Cyrl-C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21</a:t>
                      </a:r>
                      <a:r>
                        <a:rPr kumimoji="0" lang="sr-Latn-C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.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536751"/>
                  </a:ext>
                </a:extLst>
              </a:tr>
              <a:tr h="579648">
                <a:tc>
                  <a:txBody>
                    <a:bodyPr/>
                    <a:lstStyle>
                      <a:lvl1pPr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100000"/>
                        <a:buFont typeface="Verdana" panose="020B060403050404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250"/>
                        </a:spcBef>
                        <a:buClr>
                          <a:srgbClr val="ED3742"/>
                        </a:buClr>
                        <a:buSzPct val="10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225"/>
                        </a:spcBef>
                        <a:buClr>
                          <a:srgbClr val="ED3742"/>
                        </a:buClr>
                        <a:buSzPct val="112000"/>
                        <a:buFont typeface="Verdana" panose="020B0604030504040204" pitchFamily="34" charset="0"/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250"/>
                        </a:spcBef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3.3 </a:t>
                      </a:r>
                      <a:r>
                        <a:rPr kumimoji="0" lang="sr-Cyrl-C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Организована радионица за </a:t>
                      </a:r>
                      <a:r>
                        <a:rPr kumimoji="0" lang="sr-Latn-R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SWOT</a:t>
                      </a: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100000"/>
                        <a:buFont typeface="Verdana" panose="020B060403050404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ts val="250"/>
                        </a:spcBef>
                        <a:buClr>
                          <a:srgbClr val="ED3742"/>
                        </a:buClr>
                        <a:buSzPct val="10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ts val="225"/>
                        </a:spcBef>
                        <a:buClr>
                          <a:srgbClr val="ED3742"/>
                        </a:buClr>
                        <a:buSzPct val="112000"/>
                        <a:buFont typeface="Verdana" panose="020B0604030504040204" pitchFamily="34" charset="0"/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ts val="250"/>
                        </a:spcBef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мај </a:t>
                      </a:r>
                      <a:r>
                        <a:rPr kumimoji="0" lang="sr-Latn-C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</a:t>
                      </a:r>
                      <a:r>
                        <a:rPr kumimoji="0" lang="sr-Cyrl-C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975288"/>
                  </a:ext>
                </a:extLst>
              </a:tr>
              <a:tr h="589692">
                <a:tc>
                  <a:txBody>
                    <a:bodyPr/>
                    <a:lstStyle>
                      <a:lvl1pPr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7663"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100000"/>
                        <a:buFont typeface="Verdana" panose="020B060403050404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03250">
                        <a:spcBef>
                          <a:spcPts val="250"/>
                        </a:spcBef>
                        <a:buClr>
                          <a:srgbClr val="ED3742"/>
                        </a:buClr>
                        <a:buSzPct val="10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841375">
                        <a:spcBef>
                          <a:spcPts val="225"/>
                        </a:spcBef>
                        <a:buClr>
                          <a:srgbClr val="ED3742"/>
                        </a:buClr>
                        <a:buSzPct val="112000"/>
                        <a:buFont typeface="Verdana" panose="020B0604030504040204" pitchFamily="34" charset="0"/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096963">
                        <a:spcBef>
                          <a:spcPts val="250"/>
                        </a:spcBef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554163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011363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468563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2925763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3.</a:t>
                      </a:r>
                      <a:r>
                        <a:rPr kumimoji="0" lang="sr-Cyrl-C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4. Финализација </a:t>
                      </a:r>
                      <a:r>
                        <a:rPr kumimoji="0" lang="sr-Cyrl-C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социо</a:t>
                      </a:r>
                      <a:r>
                        <a:rPr kumimoji="0" lang="sr-Cyrl-C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-економске анализе</a:t>
                      </a:r>
                      <a:r>
                        <a:rPr kumimoji="0" lang="sr-Latn-C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sr-Cyrl-R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sr-Cyrl-C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(полазни преглед и анализа постојећег стања)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T="45765" marB="457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7663">
                        <a:spcBef>
                          <a:spcPts val="250"/>
                        </a:spcBef>
                        <a:buClr>
                          <a:schemeClr val="accent1"/>
                        </a:buClr>
                        <a:buSzPct val="100000"/>
                        <a:buFont typeface="Verdana" panose="020B060403050404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03250">
                        <a:spcBef>
                          <a:spcPts val="250"/>
                        </a:spcBef>
                        <a:buClr>
                          <a:srgbClr val="ED3742"/>
                        </a:buClr>
                        <a:buSzPct val="10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841375">
                        <a:spcBef>
                          <a:spcPts val="225"/>
                        </a:spcBef>
                        <a:buClr>
                          <a:srgbClr val="ED3742"/>
                        </a:buClr>
                        <a:buSzPct val="112000"/>
                        <a:buFont typeface="Verdana" panose="020B0604030504040204" pitchFamily="34" charset="0"/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096963">
                        <a:spcBef>
                          <a:spcPts val="250"/>
                        </a:spcBef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554163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011363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468563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2925763" fontAlgn="base"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4A85BF"/>
                        </a:buClr>
                        <a:buSzPct val="100000"/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Јун </a:t>
                      </a:r>
                      <a:r>
                        <a:rPr kumimoji="0" lang="sr-Latn-C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</a:t>
                      </a:r>
                      <a:r>
                        <a:rPr kumimoji="0" lang="sr-Cyrl-C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21</a:t>
                      </a:r>
                      <a:r>
                        <a:rPr kumimoji="0" lang="sr-Latn-C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.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T="45765" marB="457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461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337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, logo, company name&#10;&#10;Description automatically generated">
            <a:extLst>
              <a:ext uri="{FF2B5EF4-FFF2-40B4-BE49-F238E27FC236}">
                <a16:creationId xmlns:a16="http://schemas.microsoft.com/office/drawing/2014/main" id="{4F32F3CE-B5F5-4B47-B119-6C66233D96E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91041"/>
            <a:ext cx="1499647" cy="14996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FAAF913-9E1B-B440-BFDB-05449C99F49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0000"/>
          </a:blip>
          <a:stretch>
            <a:fillRect/>
          </a:stretch>
        </p:blipFill>
        <p:spPr>
          <a:xfrm>
            <a:off x="9609337" y="365125"/>
            <a:ext cx="1744463" cy="132556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63A9738-DDF2-FD48-B709-134286117AEF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5000"/>
          </a:blip>
          <a:stretch>
            <a:fillRect/>
          </a:stretch>
        </p:blipFill>
        <p:spPr>
          <a:xfrm>
            <a:off x="7647745" y="365125"/>
            <a:ext cx="1744774" cy="133211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1D83E9-C329-4A8A-926F-1949563C2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4664" y="365125"/>
            <a:ext cx="8799136" cy="1325563"/>
          </a:xfrm>
        </p:spPr>
        <p:txBody>
          <a:bodyPr/>
          <a:lstStyle/>
          <a:p>
            <a:r>
              <a:rPr lang="sr-Cyrl-RS" b="1" dirty="0">
                <a:solidFill>
                  <a:schemeClr val="accent1">
                    <a:lumMod val="75000"/>
                  </a:schemeClr>
                </a:solidFill>
              </a:rPr>
              <a:t>Наредни кораци</a:t>
            </a:r>
            <a:endParaRPr lang="sr-Latn-R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158182"/>
              </p:ext>
            </p:extLst>
          </p:nvPr>
        </p:nvGraphicFramePr>
        <p:xfrm>
          <a:off x="838199" y="1697235"/>
          <a:ext cx="10741026" cy="4995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7206">
                  <a:extLst>
                    <a:ext uri="{9D8B030D-6E8A-4147-A177-3AD203B41FA5}">
                      <a16:colId xmlns:a16="http://schemas.microsoft.com/office/drawing/2014/main" val="993229228"/>
                    </a:ext>
                  </a:extLst>
                </a:gridCol>
                <a:gridCol w="3103820">
                  <a:extLst>
                    <a:ext uri="{9D8B030D-6E8A-4147-A177-3AD203B41FA5}">
                      <a16:colId xmlns:a16="http://schemas.microsoft.com/office/drawing/2014/main" val="3898700635"/>
                    </a:ext>
                  </a:extLst>
                </a:gridCol>
              </a:tblGrid>
              <a:tr h="5051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r-Cyrl-RS" dirty="0" smtClean="0"/>
                        <a:t>Активност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r-Cyrl-RS" dirty="0" smtClean="0"/>
                        <a:t>Временски оквир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849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C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4. Укључивање шире заједнице у израду Плана развоја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r-Cyrl-RS" b="1" dirty="0" smtClean="0"/>
                        <a:t>април-јун 2021.</a:t>
                      </a:r>
                      <a:endParaRPr lang="en-US" b="1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122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C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4.1. Припрема и одржавање састанка партнерског форума- Партнерски форум укључен у израду Плана развоја директно и кроз тематске групе 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27. мај 2021.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756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C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4.2. Одржавање састанака тематских радних група на дефинисању проблема-идентификовање проблема и изазова од стране тематских група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r-Cyrl-RS" dirty="0" smtClean="0"/>
                        <a:t>јун 2021.</a:t>
                      </a:r>
                      <a:endParaRPr 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276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5. Дефинисање визије и циљева и мера Плана развоја општине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r-Cyrl-RS" b="1" dirty="0" smtClean="0"/>
                        <a:t>јун – септембар 2021.</a:t>
                      </a:r>
                      <a:endParaRPr lang="en-US" b="1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83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C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5.1 Нацрт логике интервенције (стратешког оквира) Плана развоја који садржи нацрт визије, приоритетних циљева развоја и нацрт мера </a:t>
                      </a:r>
                      <a:r>
                        <a:rPr kumimoji="0" lang="sr-Latn-C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 </a:t>
                      </a:r>
                      <a:r>
                        <a:rPr kumimoji="0" lang="sr-Cyrl-C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послат радним групама и свим партнерима, као и формулари за предлагање нових или дораду предложених мера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r-Cyrl-RS" dirty="0" smtClean="0"/>
                        <a:t>30. јун 2021.</a:t>
                      </a:r>
                      <a:endParaRPr 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228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5.2 Састанак општинског тима за координацију и</a:t>
                      </a:r>
                      <a:r>
                        <a:rPr kumimoji="0" lang="sr-Latn-C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  </a:t>
                      </a:r>
                      <a:r>
                        <a:rPr kumimoji="0" lang="sr-Cyrl-C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анализа коментара добијених од тематских радних група и партнера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r-Cyrl-RS" dirty="0" smtClean="0"/>
                        <a:t>до 15. септембра 2021.</a:t>
                      </a:r>
                      <a:endParaRPr 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467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C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5.3 Финализација логике интервенције </a:t>
                      </a:r>
                      <a:r>
                        <a:rPr kumimoji="0" lang="sr-Latn-C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sr-Cyrl-C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(стратешког оквира) Плана развоја (визија и приоритетни циљеви)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r-Cyrl-RS" dirty="0" smtClean="0"/>
                        <a:t>30. септембар 2021.</a:t>
                      </a:r>
                      <a:endParaRPr 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8503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001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1A336CCEFF214494797E5BB79162B8" ma:contentTypeVersion="8" ma:contentTypeDescription="Create a new document." ma:contentTypeScope="" ma:versionID="d5edb5055f77febd18eba16b25c91d9c">
  <xsd:schema xmlns:xsd="http://www.w3.org/2001/XMLSchema" xmlns:xs="http://www.w3.org/2001/XMLSchema" xmlns:p="http://schemas.microsoft.com/office/2006/metadata/properties" xmlns:ns2="63dd2753-8875-4d2e-8ba6-fd14822bbc7a" targetNamespace="http://schemas.microsoft.com/office/2006/metadata/properties" ma:root="true" ma:fieldsID="e3f8525f662c1e43433c1488c6fea32d" ns2:_="">
    <xsd:import namespace="63dd2753-8875-4d2e-8ba6-fd14822bbc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dd2753-8875-4d2e-8ba6-fd14822bbc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2CEC97D-ED10-4641-8565-03CA8D3499BE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63dd2753-8875-4d2e-8ba6-fd14822bbc7a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3C051AF-C2F9-4D36-8F4E-A5B370C36C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D23E52-3F70-459C-95E4-A59F2D0ED3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dd2753-8875-4d2e-8ba6-fd14822bbc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2219</TotalTime>
  <Words>993</Words>
  <Application>Microsoft Office PowerPoint</Application>
  <PresentationFormat>Widescreen</PresentationFormat>
  <Paragraphs>83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ФОРУМ ПАРТНЕРА Нова Варош, 27. мај 2021. године</vt:lpstr>
      <vt:lpstr>Основне информације  о пројекту</vt:lpstr>
      <vt:lpstr>Компоненте пројекта</vt:lpstr>
      <vt:lpstr>Закон о  планском систему</vt:lpstr>
      <vt:lpstr>Веза са циљевима  одрживог развоја</vt:lpstr>
      <vt:lpstr>Процес израде  плана развоја</vt:lpstr>
      <vt:lpstr>До сада урађено</vt:lpstr>
      <vt:lpstr>До сада урађено</vt:lpstr>
      <vt:lpstr>Наредни кораци</vt:lpstr>
      <vt:lpstr>Наредни кораци</vt:lpstr>
      <vt:lpstr>ХВАЛА НА ПАЖЊИ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Zeljko Krnetic</dc:creator>
  <cp:lastModifiedBy>Kancelarija za LER NV</cp:lastModifiedBy>
  <cp:revision>36</cp:revision>
  <dcterms:created xsi:type="dcterms:W3CDTF">2020-12-15T13:44:17Z</dcterms:created>
  <dcterms:modified xsi:type="dcterms:W3CDTF">2021-05-26T11:13:54Z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0x010100B61A336CCEFF214494797E5BB79162B8</vt:lpwstr>
  </property>
</Properties>
</file>