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88" r:id="rId4"/>
    <p:sldId id="285" r:id="rId5"/>
    <p:sldId id="282" r:id="rId6"/>
    <p:sldId id="286" r:id="rId7"/>
    <p:sldId id="287" r:id="rId8"/>
    <p:sldId id="258" r:id="rId9"/>
    <p:sldId id="259" r:id="rId10"/>
    <p:sldId id="273" r:id="rId11"/>
    <p:sldId id="274" r:id="rId12"/>
    <p:sldId id="260" r:id="rId13"/>
    <p:sldId id="281" r:id="rId14"/>
    <p:sldId id="261" r:id="rId15"/>
    <p:sldId id="277" r:id="rId16"/>
    <p:sldId id="262" r:id="rId17"/>
    <p:sldId id="276" r:id="rId18"/>
    <p:sldId id="263" r:id="rId19"/>
    <p:sldId id="265" r:id="rId20"/>
    <p:sldId id="266" r:id="rId21"/>
    <p:sldId id="267" r:id="rId22"/>
    <p:sldId id="284" r:id="rId23"/>
    <p:sldId id="279" r:id="rId24"/>
    <p:sldId id="268" r:id="rId25"/>
    <p:sldId id="269" r:id="rId26"/>
    <p:sldId id="270" r:id="rId27"/>
    <p:sldId id="271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0000CC"/>
    <a:srgbClr val="00FFFF"/>
    <a:srgbClr val="FF99CC"/>
    <a:srgbClr val="FF0066"/>
    <a:srgbClr val="FF9933"/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5577211105492578"/>
          <c:y val="0.44341469816273044"/>
          <c:w val="0.84136097666690768"/>
          <c:h val="0.5565852345379906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3"/>
                <c:pt idx="0">
                  <c:v>Газдинства са 1-2 члана</c:v>
                </c:pt>
                <c:pt idx="1">
                  <c:v>Газдинства са 3-4 члана</c:v>
                </c:pt>
                <c:pt idx="2">
                  <c:v>Газдинства са више од 7 чланова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2245</c:v>
                </c:pt>
                <c:pt idx="1">
                  <c:v>1165</c:v>
                </c:pt>
                <c:pt idx="2">
                  <c:v>23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6.430434154446292E-2"/>
          <c:y val="9.6474409448818896E-2"/>
          <c:w val="0.88540108267716588"/>
          <c:h val="0.25436233932297014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1666666666666664E-2"/>
          <c:y val="5.6392898804316145E-2"/>
          <c:w val="0.844444444444445"/>
          <c:h val="0.6602680446194232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1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FFFF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Sheet1!$A$2:$A$6</c:f>
              <c:strCache>
                <c:ptCount val="5"/>
                <c:pt idx="0">
                  <c:v>плугови</c:v>
                </c:pt>
                <c:pt idx="1">
                  <c:v>дрљаче</c:v>
                </c:pt>
                <c:pt idx="2">
                  <c:v>косилице</c:v>
                </c:pt>
                <c:pt idx="3">
                  <c:v>сетвоспремачи</c:v>
                </c:pt>
                <c:pt idx="4">
                  <c:v>растурачи стајњака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769</c:v>
                </c:pt>
                <c:pt idx="1">
                  <c:v>609</c:v>
                </c:pt>
                <c:pt idx="2">
                  <c:v>1438</c:v>
                </c:pt>
                <c:pt idx="3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3.333333333333334E-2"/>
          <c:y val="0.75370370370370432"/>
          <c:w val="0.9"/>
          <c:h val="0.1156466535433071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0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2"/>
                <c:pt idx="0">
                  <c:v>oранице и баште</c:v>
                </c:pt>
                <c:pt idx="1">
                  <c:v>воћњаци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149</c:v>
                </c:pt>
                <c:pt idx="1">
                  <c:v>28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3"/>
                <c:pt idx="0">
                  <c:v>површински</c:v>
                </c:pt>
                <c:pt idx="1">
                  <c:v>кап по кап</c:v>
                </c:pt>
                <c:pt idx="2">
                  <c:v>орошавањем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57</c:v>
                </c:pt>
                <c:pt idx="1">
                  <c:v>28</c:v>
                </c:pt>
                <c:pt idx="2">
                  <c:v>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Lbls>
            <c:dLbl>
              <c:idx val="1"/>
              <c:layout>
                <c:manualLayout>
                  <c:x val="8.8056601620449731E-2"/>
                  <c:y val="-3.9612759943468599E-2"/>
                </c:manualLayout>
              </c:layout>
              <c:showPercent val="1"/>
            </c:dLbl>
            <c:dLbl>
              <c:idx val="2"/>
              <c:layout>
                <c:manualLayout>
                  <c:x val="-2.5236410666058091E-2"/>
                  <c:y val="-5.3715324046032811E-2"/>
                </c:manualLayout>
              </c:layout>
              <c:showPercent val="1"/>
            </c:dLbl>
            <c:showPercent val="1"/>
          </c:dLbls>
          <c:cat>
            <c:strRef>
              <c:f>Sheet1!$A$2:$A$5</c:f>
              <c:strCache>
                <c:ptCount val="4"/>
                <c:pt idx="0">
                  <c:v>објекти за машине и  опрему</c:v>
                </c:pt>
                <c:pt idx="1">
                  <c:v>хладњаче</c:v>
                </c:pt>
                <c:pt idx="2">
                  <c:v>стакленици</c:v>
                </c:pt>
                <c:pt idx="3">
                  <c:v>пластеници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543</c:v>
                </c:pt>
                <c:pt idx="1">
                  <c:v>3</c:v>
                </c:pt>
                <c:pt idx="2">
                  <c:v>2</c:v>
                </c:pt>
                <c:pt idx="3">
                  <c:v>487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6.7381503782615412E-2"/>
          <c:y val="0.14426064685462728"/>
          <c:w val="0.91098862642169764"/>
          <c:h val="0.2753524257048523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cat>
            <c:strRef>
              <c:f>Sheet1!$A$2:$A$5</c:f>
              <c:strCache>
                <c:ptCount val="4"/>
                <c:pt idx="0">
                  <c:v>минерална ђубрива</c:v>
                </c:pt>
                <c:pt idx="1">
                  <c:v>чврсти стајњак</c:v>
                </c:pt>
                <c:pt idx="2">
                  <c:v>течни стајњак</c:v>
                </c:pt>
                <c:pt idx="3">
                  <c:v>средства за заштиту биља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5216</c:v>
                </c:pt>
                <c:pt idx="1">
                  <c:v>3576</c:v>
                </c:pt>
                <c:pt idx="2">
                  <c:v>347</c:v>
                </c:pt>
                <c:pt idx="3">
                  <c:v>1662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FFFF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cat>
            <c:strRef>
              <c:f>Sheet1!$A$2:$A$9</c:f>
              <c:strCache>
                <c:ptCount val="6"/>
                <c:pt idx="0">
                  <c:v>говеда</c:v>
                </c:pt>
                <c:pt idx="1">
                  <c:v>свиње</c:v>
                </c:pt>
                <c:pt idx="2">
                  <c:v>овце</c:v>
                </c:pt>
                <c:pt idx="3">
                  <c:v>козе</c:v>
                </c:pt>
                <c:pt idx="4">
                  <c:v>коњи</c:v>
                </c:pt>
                <c:pt idx="5">
                  <c:v>кошнице пчела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8257</c:v>
                </c:pt>
                <c:pt idx="1">
                  <c:v>4047</c:v>
                </c:pt>
                <c:pt idx="2">
                  <c:v>13730</c:v>
                </c:pt>
                <c:pt idx="3">
                  <c:v>901</c:v>
                </c:pt>
                <c:pt idx="4">
                  <c:v>124</c:v>
                </c:pt>
                <c:pt idx="5">
                  <c:v>4030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6092519685039397"/>
          <c:y val="4.7619047619047623E-2"/>
          <c:w val="0.82275744943646745"/>
          <c:h val="0.2533481231512728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206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cat>
            <c:strRef>
              <c:f>Sheet1!$A$2:$A$6</c:f>
              <c:strCache>
                <c:ptCount val="5"/>
                <c:pt idx="0">
                  <c:v>1-2 грла</c:v>
                </c:pt>
                <c:pt idx="1">
                  <c:v>3-9 грла</c:v>
                </c:pt>
                <c:pt idx="2">
                  <c:v>10-19 грла</c:v>
                </c:pt>
                <c:pt idx="3">
                  <c:v>20-29 грла</c:v>
                </c:pt>
                <c:pt idx="4">
                  <c:v>30-49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951</c:v>
                </c:pt>
                <c:pt idx="1">
                  <c:v>842</c:v>
                </c:pt>
                <c:pt idx="2">
                  <c:v>141</c:v>
                </c:pt>
                <c:pt idx="3">
                  <c:v>30</c:v>
                </c:pt>
                <c:pt idx="4">
                  <c:v>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6727335312594116E-3"/>
          <c:y val="0.84195402298850675"/>
          <c:w val="0.98592229250032271"/>
          <c:h val="0.1552022807493893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00CC"/>
              </a:solidFill>
            </c:spPr>
          </c:dPt>
          <c:dPt>
            <c:idx val="3"/>
            <c:spPr>
              <a:solidFill>
                <a:srgbClr val="00FFFF"/>
              </a:solidFill>
            </c:spPr>
          </c:dPt>
          <c:dLbls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1-2 овце</c:v>
                </c:pt>
                <c:pt idx="1">
                  <c:v>3-9 оваца</c:v>
                </c:pt>
                <c:pt idx="2">
                  <c:v>10-19 оваца</c:v>
                </c:pt>
                <c:pt idx="3">
                  <c:v>20 - 29 оваца</c:v>
                </c:pt>
                <c:pt idx="4">
                  <c:v>30-49 оваца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527</c:v>
                </c:pt>
                <c:pt idx="2">
                  <c:v>431</c:v>
                </c:pt>
                <c:pt idx="3">
                  <c:v>170</c:v>
                </c:pt>
                <c:pt idx="4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929592134316544"/>
          <c:y val="0.40708831534947126"/>
          <c:w val="0.67621988040968672"/>
          <c:h val="0.5675667481220008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0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-0.25199850018747688"/>
                  <c:y val="2.1953617738081251E-2"/>
                </c:manualLayout>
              </c:layout>
              <c:showPercent val="1"/>
            </c:dLbl>
            <c:dLbl>
              <c:idx val="2"/>
              <c:layout>
                <c:manualLayout>
                  <c:x val="8.9951256092988523E-3"/>
                  <c:y val="-0.11923009623797026"/>
                </c:manualLayout>
              </c:layout>
              <c:showPercent val="1"/>
            </c:dLbl>
            <c:dLbl>
              <c:idx val="3"/>
              <c:layout>
                <c:manualLayout>
                  <c:x val="-0.17176311294421531"/>
                  <c:y val="-0.10121998639058999"/>
                </c:manualLayout>
              </c:layout>
              <c:showPercent val="1"/>
            </c:dLbl>
            <c:dLbl>
              <c:idx val="4"/>
              <c:layout>
                <c:manualLayout>
                  <c:x val="0.12557763612881717"/>
                  <c:y val="-0.11987289783221541"/>
                </c:manualLayout>
              </c:layout>
              <c:showPercent val="1"/>
            </c:dLbl>
            <c:dLbl>
              <c:idx val="5"/>
              <c:layout>
                <c:manualLayout>
                  <c:x val="0.24832895888014017"/>
                  <c:y val="6.1606882473024208E-3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до 50 грла</c:v>
                </c:pt>
                <c:pt idx="1">
                  <c:v>до 100 грла</c:v>
                </c:pt>
                <c:pt idx="2">
                  <c:v>100-300 грла</c:v>
                </c:pt>
                <c:pt idx="3">
                  <c:v>500-999 грла</c:v>
                </c:pt>
                <c:pt idx="4">
                  <c:v>1000-2999 грла</c:v>
                </c:pt>
                <c:pt idx="5">
                  <c:v>3000-4999 грла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1857</c:v>
                </c:pt>
                <c:pt idx="1">
                  <c:v>27</c:v>
                </c:pt>
                <c:pt idx="2">
                  <c:v>16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3.0377036203807849E-2"/>
          <c:y val="0"/>
          <c:w val="0.9524734408198976"/>
          <c:h val="0.228556225393700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8750000000000011"/>
          <c:y val="0.24483624329567499"/>
          <c:w val="0.64062500000000089"/>
          <c:h val="0.3431448514587850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4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FFFF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4"/>
                <c:pt idx="0">
                  <c:v>oбјекти за смештај говеда</c:v>
                </c:pt>
                <c:pt idx="1">
                  <c:v>објекти за смештај свиња</c:v>
                </c:pt>
                <c:pt idx="2">
                  <c:v>објекти за смештај кокошака</c:v>
                </c:pt>
                <c:pt idx="3">
                  <c:v>објекти за смештај осталих дом. животиња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2376</c:v>
                </c:pt>
                <c:pt idx="1">
                  <c:v>1469</c:v>
                </c:pt>
                <c:pt idx="2">
                  <c:v>1680</c:v>
                </c:pt>
                <c:pt idx="3">
                  <c:v>915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16927083333333334"/>
          <c:y val="0.606280193236715"/>
          <c:w val="0.77852218667979045"/>
          <c:h val="0.3932038114800868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00FFFF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FF00"/>
              </a:solidFill>
            </c:spPr>
          </c:dPt>
          <c:cat>
            <c:strRef>
              <c:f>Sheet1!$A$2:$A$7</c:f>
              <c:strCache>
                <c:ptCount val="6"/>
                <c:pt idx="0">
                  <c:v>&lt;2ha</c:v>
                </c:pt>
                <c:pt idx="1">
                  <c:v>2-5 ha</c:v>
                </c:pt>
                <c:pt idx="2">
                  <c:v>5-10ha</c:v>
                </c:pt>
                <c:pt idx="3">
                  <c:v>10-20ha</c:v>
                </c:pt>
                <c:pt idx="4">
                  <c:v>20-50 ha </c:v>
                </c:pt>
                <c:pt idx="5">
                  <c:v>˃50ha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922</c:v>
                </c:pt>
                <c:pt idx="1">
                  <c:v>1283</c:v>
                </c:pt>
                <c:pt idx="2">
                  <c:v>906</c:v>
                </c:pt>
                <c:pt idx="3">
                  <c:v>412</c:v>
                </c:pt>
                <c:pt idx="4">
                  <c:v>91</c:v>
                </c:pt>
                <c:pt idx="5">
                  <c:v>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8257456454306858E-2"/>
          <c:y val="0.1931891693685347"/>
          <c:w val="0.59621235981865794"/>
          <c:h val="0.3765529952138340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00FFFF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0.1301335003579098"/>
                  <c:y val="-2.6514590088003751E-2"/>
                </c:manualLayout>
              </c:layout>
              <c:showPercent val="1"/>
            </c:dLbl>
            <c:dLbl>
              <c:idx val="4"/>
              <c:layout>
                <c:manualLayout>
                  <c:x val="-8.8102123598186768E-2"/>
                  <c:y val="-2.6514590088003751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кошеви за смештај кукуруза</c:v>
                </c:pt>
                <c:pt idx="1">
                  <c:v>амбари</c:v>
                </c:pt>
                <c:pt idx="2">
                  <c:v>силоси</c:v>
                </c:pt>
                <c:pt idx="3">
                  <c:v>сушаре</c:v>
                </c:pt>
                <c:pt idx="4">
                  <c:v>објекти за силажу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898</c:v>
                </c:pt>
                <c:pt idx="2">
                  <c:v>4</c:v>
                </c:pt>
                <c:pt idx="3">
                  <c:v>919</c:v>
                </c:pt>
                <c:pt idx="4">
                  <c:v>32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7.0534001431639265E-2"/>
          <c:y val="0.57352941176470584"/>
          <c:w val="0.9286287282271537"/>
          <c:h val="0.4246960398332563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0705027256208368E-2"/>
          <c:y val="0.59108884116758131"/>
          <c:w val="0.66217968907732694"/>
          <c:h val="0.406903085977889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00FFFF"/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1.7752372299616414E-2"/>
                  <c:y val="3.2989541080092284E-2"/>
                </c:manualLayout>
              </c:layout>
              <c:showPercent val="1"/>
            </c:dLbl>
            <c:showPercent val="1"/>
          </c:dLbls>
          <c:cat>
            <c:strRef>
              <c:f>Sheet1!$A$2:$A$7</c:f>
              <c:strCache>
                <c:ptCount val="5"/>
                <c:pt idx="0">
                  <c:v>курс из пољопривреде</c:v>
                </c:pt>
                <c:pt idx="1">
                  <c:v>средња пољопривредна школа</c:v>
                </c:pt>
                <c:pt idx="2">
                  <c:v>друге средње школе</c:v>
                </c:pt>
                <c:pt idx="3">
                  <c:v>пољопривредна виша школа/факултет</c:v>
                </c:pt>
                <c:pt idx="4">
                  <c:v>друге више школе/факултети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16</c:v>
                </c:pt>
                <c:pt idx="2">
                  <c:v>1131</c:v>
                </c:pt>
                <c:pt idx="3">
                  <c:v>38</c:v>
                </c:pt>
                <c:pt idx="4">
                  <c:v>188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5"/>
        <c:delete val="1"/>
      </c:legendEntry>
      <c:layout>
        <c:manualLayout>
          <c:xMode val="edge"/>
          <c:yMode val="edge"/>
          <c:x val="0.12453200080759141"/>
          <c:y val="7.5757575757575774E-2"/>
          <c:w val="0.87546799919240859"/>
          <c:h val="0.46786864710093085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9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FF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ливаде и пашњаци</c:v>
                </c:pt>
                <c:pt idx="1">
                  <c:v>оранице и баште</c:v>
                </c:pt>
                <c:pt idx="2">
                  <c:v>воћњаци</c:v>
                </c:pt>
                <c:pt idx="3">
                  <c:v>окућница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17794</c:v>
                </c:pt>
                <c:pt idx="1">
                  <c:v>6306</c:v>
                </c:pt>
                <c:pt idx="2">
                  <c:v>1178</c:v>
                </c:pt>
                <c:pt idx="3">
                  <c:v>120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0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FF9933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Lbls>
            <c:dLbl>
              <c:idx val="3"/>
              <c:layout>
                <c:manualLayout>
                  <c:x val="2.0065179352580877E-2"/>
                  <c:y val="1.4804966686856451E-2"/>
                </c:manualLayout>
              </c:layout>
              <c:showPercent val="1"/>
            </c:dLbl>
            <c:dLbl>
              <c:idx val="4"/>
              <c:layout>
                <c:manualLayout>
                  <c:x val="1.5614610673665799E-2"/>
                  <c:y val="1.794589137896227E-2"/>
                </c:manualLayout>
              </c:layout>
              <c:showPercent val="1"/>
            </c:dLbl>
            <c:showPercent val="1"/>
          </c:dLbls>
          <c:cat>
            <c:strRef>
              <c:f>Sheet1!$A$2:$A$6</c:f>
              <c:strCache>
                <c:ptCount val="5"/>
                <c:pt idx="0">
                  <c:v>жита</c:v>
                </c:pt>
                <c:pt idx="1">
                  <c:v>кромпир</c:v>
                </c:pt>
                <c:pt idx="2">
                  <c:v>крмно биље</c:v>
                </c:pt>
                <c:pt idx="3">
                  <c:v>поврће</c:v>
                </c:pt>
                <c:pt idx="4">
                  <c:v>махунарке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2483</c:v>
                </c:pt>
                <c:pt idx="1">
                  <c:v>1150</c:v>
                </c:pt>
                <c:pt idx="2">
                  <c:v>2382</c:v>
                </c:pt>
                <c:pt idx="3">
                  <c:v>152</c:v>
                </c:pt>
                <c:pt idx="4">
                  <c:v>79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autoTitleDeleted val="1"/>
    <c:view3D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жита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9933"/>
              </a:solidFill>
            </c:spPr>
          </c:dPt>
          <c:dPt>
            <c:idx val="2"/>
            <c:spPr>
              <a:solidFill>
                <a:srgbClr val="FF99CC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00FFFF"/>
              </a:solidFill>
            </c:spPr>
          </c:dPt>
          <c:dPt>
            <c:idx val="5"/>
            <c:explosion val="31"/>
            <c:spPr>
              <a:solidFill>
                <a:srgbClr val="FF0066"/>
              </a:solidFill>
            </c:spPr>
          </c:dPt>
          <c:dLbls>
            <c:dLbl>
              <c:idx val="2"/>
              <c:layout>
                <c:manualLayout>
                  <c:x val="-5.5848857307470696E-2"/>
                  <c:y val="5.9848194651344409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Sheet1!$A$2:$A$7</c:f>
              <c:strCache>
                <c:ptCount val="6"/>
                <c:pt idx="0">
                  <c:v>овас</c:v>
                </c:pt>
                <c:pt idx="1">
                  <c:v>пшеница</c:v>
                </c:pt>
                <c:pt idx="2">
                  <c:v>хељда и остала жита</c:v>
                </c:pt>
                <c:pt idx="3">
                  <c:v>јечам</c:v>
                </c:pt>
                <c:pt idx="4">
                  <c:v>раж</c:v>
                </c:pt>
                <c:pt idx="5">
                  <c:v>кукуруз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733</c:v>
                </c:pt>
                <c:pt idx="1">
                  <c:v>527</c:v>
                </c:pt>
                <c:pt idx="2">
                  <c:v>509</c:v>
                </c:pt>
                <c:pt idx="3">
                  <c:v>488</c:v>
                </c:pt>
                <c:pt idx="4">
                  <c:v>139</c:v>
                </c:pt>
                <c:pt idx="5">
                  <c:v>87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679359109962018"/>
          <c:y val="9.4145366444579118E-2"/>
          <c:w val="0.81285332977445557"/>
          <c:h val="0.4348661417322839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жита</c:v>
                </c:pt>
              </c:strCache>
            </c:strRef>
          </c:tx>
          <c:explosion val="34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00FFFF"/>
              </a:solidFill>
            </c:spPr>
          </c:dPt>
          <c:dLbls>
            <c:dLbl>
              <c:idx val="2"/>
              <c:layout>
                <c:manualLayout>
                  <c:x val="-3.6918123582009882E-2"/>
                  <c:y val="-7.3403051181102394E-2"/>
                </c:manualLayout>
              </c:layout>
              <c:showPercent val="1"/>
            </c:dLbl>
            <c:dLbl>
              <c:idx val="3"/>
              <c:layout>
                <c:manualLayout>
                  <c:x val="1.2252213176742716E-2"/>
                  <c:y val="-7.7323859908136561E-2"/>
                </c:manualLayout>
              </c:layout>
              <c:showPercent val="1"/>
            </c:dLbl>
            <c:dLbl>
              <c:idx val="4"/>
              <c:layout>
                <c:manualLayout>
                  <c:x val="0.12375661728724602"/>
                  <c:y val="-7.9928026574803163E-2"/>
                </c:manualLayout>
              </c:layout>
              <c:showPercent val="1"/>
            </c:dLbl>
            <c:dLbl>
              <c:idx val="5"/>
              <c:layout>
                <c:manualLayout>
                  <c:x val="0.20810267360647716"/>
                  <c:y val="-1.4172818241469825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мешавина трава</c:v>
                </c:pt>
                <c:pt idx="1">
                  <c:v>детелина</c:v>
                </c:pt>
                <c:pt idx="2">
                  <c:v>луцерка</c:v>
                </c:pt>
                <c:pt idx="3">
                  <c:v>кукуруз за силажу</c:v>
                </c:pt>
                <c:pt idx="4">
                  <c:v>сточна репа</c:v>
                </c:pt>
                <c:pt idx="5">
                  <c:v>остало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1898</c:v>
                </c:pt>
                <c:pt idx="1">
                  <c:v>320</c:v>
                </c:pt>
                <c:pt idx="2">
                  <c:v>118</c:v>
                </c:pt>
                <c:pt idx="3">
                  <c:v>33</c:v>
                </c:pt>
                <c:pt idx="4">
                  <c:v>5</c:v>
                </c:pt>
                <c:pt idx="5">
                  <c:v>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89571825909821E-4"/>
          <c:y val="0.47716353725015148"/>
          <c:w val="0.5722670047599977"/>
          <c:h val="0.42976870078740204"/>
        </c:manualLayout>
      </c:layout>
    </c:legend>
    <c:plotVisOnly val="1"/>
  </c:chart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2755102040816336E-3"/>
          <c:y val="0.36656584085525923"/>
          <c:w val="0.69302721088435371"/>
          <c:h val="0.4462188720312399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4"/>
          <c:dPt>
            <c:idx val="0"/>
            <c:spPr>
              <a:solidFill>
                <a:srgbClr val="00FFFF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7.1052413091220734E-2"/>
                  <c:y val="4.5641764291658657E-2"/>
                </c:manualLayout>
              </c:layout>
              <c:showPercent val="1"/>
            </c:dLbl>
            <c:showPercent val="1"/>
          </c:dLbls>
          <c:cat>
            <c:strRef>
              <c:f>Sheet1!$A$2:$A$5</c:f>
              <c:strCache>
                <c:ptCount val="2"/>
                <c:pt idx="0">
                  <c:v>плантажни воћњаци</c:v>
                </c:pt>
                <c:pt idx="1">
                  <c:v>екстензивни воћњаци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107</c:v>
                </c:pt>
                <c:pt idx="1">
                  <c:v>1072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4418206652739852"/>
          <c:y val="0.80229690800845022"/>
          <c:w val="0.75313246558465907"/>
          <c:h val="0.1128260034568850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99CC"/>
              </a:solidFill>
            </c:spPr>
          </c:dPt>
          <c:dLbls>
            <c:dLbl>
              <c:idx val="0"/>
              <c:layout>
                <c:manualLayout>
                  <c:x val="-7.9273424155313979E-3"/>
                  <c:y val="5.048204911886015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шљива</c:v>
                </c:pt>
                <c:pt idx="1">
                  <c:v>јабука</c:v>
                </c:pt>
                <c:pt idx="2">
                  <c:v>крушка</c:v>
                </c:pt>
                <c:pt idx="3">
                  <c:v>малина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825</c:v>
                </c:pt>
                <c:pt idx="1">
                  <c:v>159</c:v>
                </c:pt>
                <c:pt idx="2">
                  <c:v>82</c:v>
                </c:pt>
                <c:pt idx="3">
                  <c:v>37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441246073748979"/>
          <c:y val="0.25583401212779439"/>
          <c:w val="0.81489092551955633"/>
          <c:h val="0.591106661236310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spPr>
              <a:solidFill>
                <a:srgbClr val="00FFFF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3"/>
                <c:pt idx="0">
                  <c:v>једноосовински трактори</c:v>
                </c:pt>
                <c:pt idx="1">
                  <c:v>двоосовински трактори</c:v>
                </c:pt>
                <c:pt idx="2">
                  <c:v>комбајни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431</c:v>
                </c:pt>
                <c:pt idx="1">
                  <c:v>1128</c:v>
                </c:pt>
                <c:pt idx="2">
                  <c:v>31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 advClick="0" advTm="3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slow" advClick="0" advTm="3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8E684D2-6CFA-4C6A-AEFD-2522C954751D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4A9BC7B-9E31-4E04-AD82-0A7BFF0F0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 advClick="0" advTm="30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7117180" cy="3886200"/>
          </a:xfrm>
        </p:spPr>
        <p:txBody>
          <a:bodyPr>
            <a:noAutofit/>
          </a:bodyPr>
          <a:lstStyle/>
          <a:p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Резултати Пописа пољопривреде</a:t>
            </a:r>
            <a:b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2012.година</a:t>
            </a:r>
            <a: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Нова Варош</a:t>
            </a:r>
            <a:endParaRPr lang="en-US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5791200"/>
            <a:ext cx="49530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Извори: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Републички завод за статистику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b="1" dirty="0" smtClean="0">
                <a:latin typeface="Arial" pitchFamily="34" charset="0"/>
                <a:ea typeface="+mj-ea"/>
                <a:cs typeface="Arial" pitchFamily="34" charset="0"/>
              </a:rPr>
              <a:t>Управа за аграрна плаћања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34025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Оранице и баште – 6.306 </a:t>
            </a:r>
            <a:r>
              <a:rPr lang="sr-Latn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038600" y="2057400"/>
          <a:ext cx="4876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0" y="2057400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овас 733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а,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пшеница и крупник 527 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а,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хељда и остала жита на 509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ha,</a:t>
            </a:r>
            <a:endParaRPr lang="sr-Cyrl-RS" sz="2200" dirty="0" smtClean="0"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јечам 488 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а,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раж на 139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ha, </a:t>
            </a:r>
            <a:endParaRPr lang="sr-Cyrl-RS" sz="2200" dirty="0" smtClean="0"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ü"/>
              <a:tabLst/>
              <a:defRPr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кукуруз за зрно на 87 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а.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 житима је засејано 2.483 hа – 40% од укупне површине под ораницама</a:t>
            </a:r>
          </a:p>
        </p:txBody>
      </p:sp>
    </p:spTree>
    <p:extLst>
      <p:ext uri="{BB962C8B-B14F-4D97-AF65-F5344CB8AC3E}">
        <p14:creationId xmlns="" xmlns:p14="http://schemas.microsoft.com/office/powerpoint/2010/main" val="3115425478"/>
      </p:ext>
    </p:extLst>
  </p:cSld>
  <p:clrMapOvr>
    <a:masterClrMapping/>
  </p:clrMapOvr>
  <p:transition spd="slow" advTm="30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4953000" cy="3810000"/>
          </a:xfrm>
        </p:spPr>
        <p:txBody>
          <a:bodyPr>
            <a:noAutofit/>
          </a:bodyPr>
          <a:lstStyle/>
          <a:p>
            <a:pPr>
              <a:buNone/>
            </a:pPr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Најзаступљеније су: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мешавине трава на 1898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детелина 320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,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луцерка 118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,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силажни кукуруз 33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,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легуминозе су сејане на површини од 1-5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Оранице и баште – 6.306</a:t>
            </a:r>
            <a:r>
              <a:rPr lang="sr-Latn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953000" y="2438400"/>
          <a:ext cx="4191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 крмним биљем је засејано 2.382 hа – 38% укупне површине под ораницама</a:t>
            </a:r>
          </a:p>
        </p:txBody>
      </p:sp>
    </p:spTree>
    <p:extLst>
      <p:ext uri="{BB962C8B-B14F-4D97-AF65-F5344CB8AC3E}">
        <p14:creationId xmlns="" xmlns:p14="http://schemas.microsoft.com/office/powerpoint/2010/main" val="3115425478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962400"/>
            <a:ext cx="7636933" cy="19812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Воћњаци заузимају укупну површину од 1.178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а.Од тога плантажних воћњака је 107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екстензивних 1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072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Воћњаци – 1.178 </a:t>
            </a:r>
            <a:r>
              <a:rPr lang="sr-Latn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762000"/>
          <a:ext cx="7467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Воћарством се бави 2.399 пољопривредних газдинстава.</a:t>
            </a:r>
          </a:p>
        </p:txBody>
      </p:sp>
    </p:spTree>
    <p:extLst>
      <p:ext uri="{BB962C8B-B14F-4D97-AF65-F5344CB8AC3E}">
        <p14:creationId xmlns="" xmlns:p14="http://schemas.microsoft.com/office/powerpoint/2010/main" val="165631055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00600" y="2971800"/>
            <a:ext cx="4038599" cy="22098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Највеће површине су под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Шљивом 825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Јабуком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159ha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Крушком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82ha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</a:t>
            </a:r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Малином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37ha.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Воћњаци – 1.178 </a:t>
            </a:r>
            <a:r>
              <a:rPr lang="sr-Latn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2057400"/>
          <a:ext cx="4800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ounded Rectangular Callout 7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Прерадом воћа и поврћа бави се 277 ПГ</a:t>
            </a:r>
          </a:p>
        </p:txBody>
      </p:sp>
    </p:spTree>
    <p:extLst>
      <p:ext uri="{BB962C8B-B14F-4D97-AF65-F5344CB8AC3E}">
        <p14:creationId xmlns="" xmlns:p14="http://schemas.microsoft.com/office/powerpoint/2010/main" val="165631055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4114800" cy="3200400"/>
          </a:xfrm>
        </p:spPr>
        <p:txBody>
          <a:bodyPr>
            <a:no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429 пољопривредних газдинстава поседује 431  једноосовински трактор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1.077  пољопривредних  газдинстава поседује  1.128 двоосовинских трактора</a:t>
            </a:r>
          </a:p>
          <a:p>
            <a:pPr>
              <a:buNone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 Комбајн у власништву  31 газдинства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Трактори и комбајни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267200" y="2438400"/>
          <a:ext cx="4648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90% механизације је старије од 10 година</a:t>
            </a:r>
          </a:p>
        </p:txBody>
      </p:sp>
    </p:spTree>
    <p:extLst>
      <p:ext uri="{BB962C8B-B14F-4D97-AF65-F5344CB8AC3E}">
        <p14:creationId xmlns="" xmlns:p14="http://schemas.microsoft.com/office/powerpoint/2010/main" val="1222951240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Пољопривредна механизација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981200"/>
            <a:ext cx="4038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2200" dirty="0" smtClean="0">
                <a:latin typeface="Arial" pitchFamily="34" charset="0"/>
                <a:cs typeface="Arial" pitchFamily="34" charset="0"/>
              </a:rPr>
              <a:t>Од прикључних машина највише има: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косилица 1.438, 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плугова 769,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приколица 709,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дрљача 609. </a:t>
            </a:r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342900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0" y="2514600"/>
            <a:ext cx="27432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200" dirty="0" smtClean="0">
                <a:latin typeface="Arial" pitchFamily="34" charset="0"/>
                <a:cs typeface="Arial" pitchFamily="34" charset="0"/>
              </a:rPr>
              <a:t>Најмање има сетвоспремача (5) и растурача стајњака  (15).</a:t>
            </a:r>
            <a:endParaRPr lang="sr-Latn-RS" sz="2200" dirty="0" smtClean="0">
              <a:latin typeface="Arial" pitchFamily="34" charset="0"/>
              <a:cs typeface="Arial" pitchFamily="34" charset="0"/>
            </a:endParaRPr>
          </a:p>
          <a:p>
            <a:endParaRPr lang="sr-Latn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90% механизације је старије од 10 година</a:t>
            </a:r>
          </a:p>
        </p:txBody>
      </p:sp>
    </p:spTree>
  </p:cSld>
  <p:clrMapOvr>
    <a:masterClrMapping/>
  </p:clrMapOvr>
  <p:transition spd="slow" advClick="0" advTm="30000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419600"/>
            <a:ext cx="9144000" cy="2277533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Укупна површина која се наводњава 149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( 223 ПГ).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Највише су се наводњавају оранице и баште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120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док се воћњаци наводњавају у површини од 28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Наводњавање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2057400"/>
          <a:ext cx="55626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Мање од 1% коришћеног пољопривредног земљишта се наводњава.</a:t>
            </a:r>
          </a:p>
        </p:txBody>
      </p:sp>
    </p:spTree>
    <p:extLst>
      <p:ext uri="{BB962C8B-B14F-4D97-AF65-F5344CB8AC3E}">
        <p14:creationId xmlns="" xmlns:p14="http://schemas.microsoft.com/office/powerpoint/2010/main" val="163194366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Наводњавање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438400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200" dirty="0" smtClean="0">
                <a:latin typeface="Arial" pitchFamily="34" charset="0"/>
                <a:cs typeface="Arial" pitchFamily="34" charset="0"/>
              </a:rPr>
              <a:t>Начини наводњавања : површински систем 57%, кап по кап 28%, орошавањем 15%.</a:t>
            </a:r>
          </a:p>
          <a:p>
            <a:r>
              <a:rPr lang="sr-Cyrl-RS" sz="2200" dirty="0" smtClean="0">
                <a:latin typeface="Arial" pitchFamily="34" charset="0"/>
                <a:cs typeface="Arial" pitchFamily="34" charset="0"/>
              </a:rPr>
              <a:t>Главни извор воде за наводњавање су површинске воде ван газдинства 40%, подземне воде 34%.</a:t>
            </a:r>
          </a:p>
          <a:p>
            <a:endParaRPr lang="sr-Cyrl-RS" sz="22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3810000"/>
          <a:ext cx="6096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Мање од 2% површина под ораницама  се наводњава.</a:t>
            </a:r>
          </a:p>
        </p:txBody>
      </p:sp>
    </p:spTree>
  </p:cSld>
  <p:clrMapOvr>
    <a:masterClrMapping/>
  </p:clrMapOvr>
  <p:transition spd="slow" advClick="0" advTm="30000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3886200" cy="464820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520 пољопривредних газдинстава има 543 објекта и користи 20</a:t>
            </a:r>
            <a:r>
              <a:rPr lang="sr-Latn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729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Постоје 3 хладњаче и коришћено је 130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³ њиховог простора.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газдинства имају по један стакленик чији је капацитет 110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Пластеника има 487 код 412 газдинстава.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Коришћени капацитет пластеника 85</a:t>
            </a:r>
            <a:r>
              <a:rPr lang="sr-Latn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384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Објекти на пољопривредним газдинствима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581400" y="1905000"/>
          <a:ext cx="5257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04440214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09800"/>
            <a:ext cx="4572000" cy="35814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Минерално ђубриво користи 2.457 ПГ на површини 5.216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Чврсти стајњак користи 2.578 ПГ на површини 3.567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а.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Течни стајњак и осоку су користи 152 газдинства на површини од 347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252728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Употреба органских и минералних ђубрива и средстава за заштиту биља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105400" y="2514600"/>
          <a:ext cx="403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943600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200" dirty="0" smtClean="0">
                <a:latin typeface="Arial" pitchFamily="34" charset="0"/>
                <a:cs typeface="Arial" pitchFamily="34" charset="0"/>
              </a:rPr>
              <a:t>Средства за заштиту биља користи  1.740 газдинстава на површини од 1.662 </a:t>
            </a:r>
            <a:r>
              <a:rPr lang="sr-Latn-RS" sz="2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а.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291197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90800"/>
            <a:ext cx="8382000" cy="3733800"/>
          </a:xfrm>
        </p:spPr>
        <p:txBody>
          <a:bodyPr>
            <a:no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Општина Нова Варош простире се на 581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km² (58.100ha).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Укупан број становника је 16.638, са просечном густином насељености од 29 становника/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km²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 сеоских месних заједница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Сеоско становништво чини 47,14% укупног становништва.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Просечна старост сеоског становништва је 49,3 године.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селима живи 3.963 мушкарца и 3.880 жена.</a:t>
            </a:r>
          </a:p>
          <a:p>
            <a:pPr>
              <a:buNone/>
            </a:pPr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42872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Демографија села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248400"/>
            <a:ext cx="4953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Извор: Републички завод за статистику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965384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133600"/>
            <a:ext cx="4114799" cy="449580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Број говеда је 8</a:t>
            </a:r>
            <a:r>
              <a:rPr lang="sr-Latn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257, од тога крава има 5</a:t>
            </a:r>
            <a:r>
              <a:rPr lang="sr-Latn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115.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Број свиња 4</a:t>
            </a:r>
            <a:r>
              <a:rPr lang="sr-Latn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047.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Број оваца 13.730, од тога за приплод 10.897.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Број коза 901.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Коња има 124.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Живина: кокошки 33.069, ћурки 170, патки 68, гуски 16, остале живине 108.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посматраном периоду број кошница пчела је 4.030.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05800" cy="1185672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Сточни фонд и пчелиња друштва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733800" y="2209800"/>
          <a:ext cx="5181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96681775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1" y="2057400"/>
            <a:ext cx="3886199" cy="45720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1-2 грла говеда има 951 газдинстава,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3-9 грла има 842 газдинства,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10-19 грла 141 газдинство.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20-29 грла говеда има 30 газдинстава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30-49 грла говеда има 6 пољопривредних газдинстава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85672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Структура газдинстава </a:t>
            </a:r>
            <a:b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према броју говеда – 8.257 грла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733800" y="1981200"/>
          <a:ext cx="5410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66249893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85672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Структура газдинстава </a:t>
            </a:r>
            <a:b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према броју говеда – 8.257 грла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28600" y="2667000"/>
            <a:ext cx="60960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Говедарством се бави 1.970 ПГ 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 односно 55% укупног броја ПГ)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191000"/>
            <a:ext cx="60960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Прерадом млека и млечних производа бави се 1.373 ПГ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3048000" y="5638800"/>
            <a:ext cx="60960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Прерадом меса бави се 131 ПГ</a:t>
            </a:r>
          </a:p>
        </p:txBody>
      </p:sp>
    </p:spTree>
    <p:extLst>
      <p:ext uri="{BB962C8B-B14F-4D97-AF65-F5344CB8AC3E}">
        <p14:creationId xmlns="" xmlns:p14="http://schemas.microsoft.com/office/powerpoint/2010/main" val="2666249893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58200" cy="1566672"/>
          </a:xfrm>
        </p:spPr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Структура газдинстава </a:t>
            </a:r>
            <a:b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према броју оваца – </a:t>
            </a:r>
            <a:b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13.730 оваца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810000" y="2819400"/>
          <a:ext cx="5105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828800"/>
            <a:ext cx="3886199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1-2 овце има 55 газдинстава</a:t>
            </a:r>
            <a:r>
              <a:rPr lang="sr-Cyrl-RS" sz="220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sr-Cyrl-RS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3-9 оваца има 527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газдинства.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10-19 оваца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431</a:t>
            </a: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газдинство.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20-29 оваца има 170 газдинстава 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30-49 оваца има 10 пољопривредних газдинстава.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81000" y="5943600"/>
            <a:ext cx="8153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Овом граном сточарства бави се 1.193 ПГ ( односно 33% укупног броја ПГ)</a:t>
            </a:r>
          </a:p>
        </p:txBody>
      </p:sp>
    </p:spTree>
  </p:cSld>
  <p:clrMapOvr>
    <a:masterClrMapping/>
  </p:clrMapOvr>
  <p:transition spd="slow" advClick="0" advTm="30000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4114800" cy="45720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50 грла живине има 1.857 газдинстава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100 грла живине има 27 газдинстава,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Јато од 100-300грла живине има 16 газдинстава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Јато од 300-999 грла живине имају 9 газдинства,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1000-2999 грла имају 2 газдинства.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 1 газдинство има јато од 3000-4999 грла живине.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Број газдинстава </a:t>
            </a:r>
            <a:b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према величини јата живине – 33.069 грла живине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191000" y="2514600"/>
          <a:ext cx="4800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74186069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133600"/>
            <a:ext cx="4571999" cy="43434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2.312 ПГ располаже са 2.376 објеката за смештај говеда.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1.462 ПГ имају 1.469 објеката за смештај свиња.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1.673 ПГ имају 1.680 објеката за смештај кокошака носиља.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поседу 892 ПГ је 915 објеката за смештај остале стоке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Објекти за смештај домаћих животиња на газдинству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267200" y="1524000"/>
          <a:ext cx="487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9696678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62200"/>
            <a:ext cx="5257799" cy="41910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Свега 23 газдинства имају 23 коша за смештај кукуруза.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896 газдинстава има 898 амбара.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газдинства располажу са 4 силоса. </a:t>
            </a:r>
            <a:r>
              <a:rPr lang="sr-Cyrl-R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оришћени капацитет тих силоса је 44 тоне.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Сушара има 919 код 916 газдинстава.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Постоје 32 објекта за силажу у поседу 31 пољопривредног газдинства.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Објекти за складиштење пољопривредних производа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953000" y="1676400"/>
          <a:ext cx="4191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8803021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1" y="1828800"/>
            <a:ext cx="4343400" cy="480060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2.217 управника има само пољопривредно искуство стечено праксом, њих 37 има завршене курсеве из области пољопривреде.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 пољопривредном средњом школом је 16 управника .Са средњом школом других смерова је знатно више – 1.131.</a:t>
            </a:r>
          </a:p>
          <a:p>
            <a:r>
              <a:rPr lang="sr-Cyrl-R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 управника има пољопривредну вишу школу или факултет, док 188 има неку другу вишу школу или факултет.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Носиоци ( управници) газдинства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962400" y="1828800"/>
          <a:ext cx="495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34944913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7117180" cy="3886200"/>
          </a:xfrm>
        </p:spPr>
        <p:txBody>
          <a:bodyPr>
            <a:noAutofit/>
          </a:bodyPr>
          <a:lstStyle/>
          <a:p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Резултати Пописа пољопривреде</a:t>
            </a:r>
            <a:b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2012.година</a:t>
            </a:r>
            <a: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sr-Latn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Нова Варош</a:t>
            </a:r>
            <a:endParaRPr lang="en-US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0" y="5791200"/>
            <a:ext cx="60960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2400" b="1" dirty="0" smtClean="0">
                <a:latin typeface="Arial" pitchFamily="34" charset="0"/>
                <a:ea typeface="+mj-ea"/>
                <a:cs typeface="Arial" pitchFamily="34" charset="0"/>
              </a:rPr>
              <a:t>Одељење за привреду и локални економски развој </a:t>
            </a:r>
            <a:r>
              <a:rPr lang="sr-Cyrl-RS" sz="2400" b="1" dirty="0" smtClean="0">
                <a:latin typeface="Arial" pitchFamily="34" charset="0"/>
                <a:ea typeface="+mj-ea"/>
                <a:cs typeface="Arial" pitchFamily="34" charset="0"/>
              </a:rPr>
              <a:t>ОУ </a:t>
            </a:r>
            <a:r>
              <a:rPr lang="sr-Cyrl-RS" sz="2400" b="1" dirty="0" smtClean="0">
                <a:latin typeface="Arial" pitchFamily="34" charset="0"/>
                <a:ea typeface="+mj-ea"/>
                <a:cs typeface="Arial" pitchFamily="34" charset="0"/>
              </a:rPr>
              <a:t>Нова Варош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34025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590800"/>
            <a:ext cx="8382000" cy="3733800"/>
          </a:xfrm>
        </p:spPr>
        <p:txBody>
          <a:bodyPr>
            <a:no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Укупна површина пописаног пољопривредног земљишта је 41.996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ha,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чега је у 2011/2012 коришћено 60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5% (реп.просек – 89%)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Просечна величина коришћеног пољопривредног земљишта по газдинству износи  7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што је веће од републичког просека ( 5,4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Укупан број сеоских домаћинстава према попису из 2011.године 2.875**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Укупан број регистрованих пољопривредних газдинстава  3.627</a:t>
            </a:r>
          </a:p>
          <a:p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42872"/>
          </a:xfrm>
        </p:spPr>
        <p:txBody>
          <a:bodyPr>
            <a:normAutofit fontScale="90000"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Основни показатељи структуре ПГ ( пољопривредних газдинстава)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248400"/>
            <a:ext cx="4953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Извор: Републички завод за статистику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1400" dirty="0" smtClean="0">
                <a:latin typeface="Calibri" pitchFamily="34" charset="0"/>
                <a:ea typeface="+mj-ea"/>
                <a:cs typeface="+mj-cs"/>
              </a:rPr>
              <a:t>** Податак из Пописа становништва РС 2011.године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965384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057400"/>
            <a:ext cx="4267200" cy="32766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1-2 члана има највећи број газдинстава 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245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3-4 члана има 1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165 газдинстава</a:t>
            </a:r>
          </a:p>
          <a:p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sr-Cyrl-R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више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чланова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имају 23 газдинства 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Cyrl-R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Газдинства према броју чланова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Жена носиоца газдинстава има 677, а мушкараца </a:t>
            </a:r>
            <a:r>
              <a:rPr lang="sr-Cyrl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2.921</a:t>
            </a:r>
            <a:r>
              <a:rPr lang="sr-Cyrl-R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581400" y="2514600"/>
          <a:ext cx="5334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0989791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057400"/>
            <a:ext cx="4267200" cy="327660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има 922 ПГ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2-5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има 1.283 ПГ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5-10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има 906 ПГ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10-20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има 412 ПГ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20-50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има 91 ПГ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Више од 50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има 6 ПГ</a:t>
            </a: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Cyrl-R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Газдинства према величини коришћеног пољопривредног земљишта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3.627 газдинстава користи 25.399</a:t>
            </a:r>
            <a:r>
              <a:rPr lang="sr-Latn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пољопривредног земљишта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581400" y="2514600"/>
          <a:ext cx="5334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09897912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590800"/>
            <a:ext cx="8229600" cy="1524000"/>
          </a:xfrm>
        </p:spPr>
        <p:txBody>
          <a:bodyPr>
            <a:noAutofit/>
          </a:bodyPr>
          <a:lstStyle/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3.624 пољопривредна газдинства (ПГ)  располаже са 41.996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 тога 3.620 ПГ користи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399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пољопривредног земљишта .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Пописано пољопривредно земљиште чини  43,7% укупне површине општине.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</a:t>
            </a: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42872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Расположиво земљиште пољопривредних газдинстава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477000"/>
            <a:ext cx="4953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*Извор: Републички завод за статистику</a:t>
            </a:r>
            <a:endParaRPr kumimoji="0" lang="sr-Latn-RS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1400" dirty="0" smtClean="0">
                <a:latin typeface="Calibri" pitchFamily="34" charset="0"/>
                <a:ea typeface="+mj-ea"/>
                <a:cs typeface="+mj-cs"/>
              </a:rPr>
              <a:t>**</a:t>
            </a:r>
            <a:r>
              <a:rPr lang="sr-Latn-RS" sz="1400" dirty="0" smtClean="0">
                <a:latin typeface="Calibri" pitchFamily="34" charset="0"/>
                <a:ea typeface="+mj-ea"/>
                <a:cs typeface="+mj-cs"/>
              </a:rPr>
              <a:t> </a:t>
            </a:r>
            <a:r>
              <a:rPr lang="sr-Cyrl-RS" sz="1400" dirty="0" smtClean="0">
                <a:latin typeface="Calibri" pitchFamily="34" charset="0"/>
                <a:ea typeface="+mj-ea"/>
                <a:cs typeface="+mj-cs"/>
              </a:rPr>
              <a:t>Извор: Управа за трезор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04800" y="5105400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en-US" sz="2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sr-Cyrl-RS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sr-Cyrl-RS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28600" y="5105400"/>
            <a:ext cx="8458200" cy="12192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2013.години регистровано 2.934 ПГ са укупно расположивом површином пољопривредног земљишта 44.981ha**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965384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42872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Расположиво земљиште пољопривредних газдинстава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457200" y="2667000"/>
            <a:ext cx="8001000" cy="34290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.399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ha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коришћеног пољопривредног земљишта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12.606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шумског земљишта којима располаже 2.304 ПГ</a:t>
            </a:r>
          </a:p>
          <a:p>
            <a:pPr>
              <a:buFont typeface="Wingdings" pitchFamily="2" charset="2"/>
              <a:buChar char="q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385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пољопривредног земљишта  се не користи (757 </a:t>
            </a:r>
            <a:r>
              <a:rPr lang="sr-Cyrl-R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пољопривредних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газдинстава)</a:t>
            </a:r>
          </a:p>
          <a:p>
            <a:pPr>
              <a:buFont typeface="Wingdings" pitchFamily="2" charset="2"/>
              <a:buChar char="q"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површина под рибњацима ( 3 ПГ) </a:t>
            </a:r>
            <a:endParaRPr lang="sr-Cyrl-R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477000"/>
            <a:ext cx="4953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*Извор: Републички завод за статистику</a:t>
            </a:r>
            <a:endParaRPr kumimoji="0" lang="sr-Latn-RS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1400" dirty="0" smtClean="0">
                <a:latin typeface="Calibri" pitchFamily="34" charset="0"/>
                <a:ea typeface="+mj-ea"/>
                <a:cs typeface="+mj-cs"/>
              </a:rPr>
              <a:t>**</a:t>
            </a:r>
            <a:r>
              <a:rPr lang="sr-Latn-RS" sz="1400" dirty="0" smtClean="0">
                <a:latin typeface="Calibri" pitchFamily="34" charset="0"/>
                <a:ea typeface="+mj-ea"/>
                <a:cs typeface="+mj-cs"/>
              </a:rPr>
              <a:t> </a:t>
            </a:r>
            <a:r>
              <a:rPr lang="sr-Cyrl-RS" sz="1400" dirty="0" smtClean="0">
                <a:latin typeface="Calibri" pitchFamily="34" charset="0"/>
                <a:ea typeface="+mj-ea"/>
                <a:cs typeface="+mj-cs"/>
              </a:rPr>
              <a:t>Извор: Управа за трезор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965384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38400"/>
            <a:ext cx="4419600" cy="266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25.399 ha коришћеног пољопривредног земљишта</a:t>
            </a:r>
            <a:endParaRPr lang="sr-Cyrl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Ливаде и пашњаци -  17.794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Ораниц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башт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6.306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Воћњаци – 1.178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Окућнице 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120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Коришћено пољопривредно земљиште по категоријама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191000" y="2514600"/>
          <a:ext cx="4953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структури површина 70% чине ливаде и пашњаци што је у нивоу реп.просека (73%)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8221841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4191000" cy="3810000"/>
          </a:xfrm>
        </p:spPr>
        <p:txBody>
          <a:bodyPr>
            <a:normAutofit lnSpcReduction="10000"/>
          </a:bodyPr>
          <a:lstStyle/>
          <a:p>
            <a:pPr algn="ctr"/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2.897 ПГ ( 80%)  обрађује оранице и баште</a:t>
            </a:r>
          </a:p>
          <a:p>
            <a:pPr>
              <a:buNone/>
            </a:pP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Доминантне културе: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Жита се сеју на површини од 2.483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sr-Latn-R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Крмно биље на 2.382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Кромпир на 1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150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Поврће, бостан и јагоде се гаје на 152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Махунарке на 79 </a:t>
            </a:r>
            <a:r>
              <a:rPr lang="sr-Latn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r-Cyrl-R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Оранице и баште – 6.306</a:t>
            </a:r>
            <a:r>
              <a:rPr lang="sr-Latn-R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572000" y="2514600"/>
          <a:ext cx="4572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52400" y="5867400"/>
            <a:ext cx="8534400" cy="685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Најзаступљеније културе су жита и крмно биље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5425478"/>
      </p:ext>
    </p:extLst>
  </p:cSld>
  <p:clrMapOvr>
    <a:masterClrMapping/>
  </p:clrMapOvr>
  <p:transition spd="slow" advClick="0" advTm="3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1953</TotalTime>
  <Words>1378</Words>
  <Application>Microsoft Office PowerPoint</Application>
  <PresentationFormat>On-screen Show (4:3)</PresentationFormat>
  <Paragraphs>209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Waveform</vt:lpstr>
      <vt:lpstr>Резултати Пописа пољопривреде 2012.година  Нова Варош</vt:lpstr>
      <vt:lpstr>Демографија села</vt:lpstr>
      <vt:lpstr>Основни показатељи структуре ПГ ( пољопривредних газдинстава)</vt:lpstr>
      <vt:lpstr>Газдинства према броју чланова</vt:lpstr>
      <vt:lpstr>Газдинства према величини коришћеног пољопривредног земљишта</vt:lpstr>
      <vt:lpstr>Расположиво земљиште пољопривредних газдинстава</vt:lpstr>
      <vt:lpstr>Расположиво земљиште пољопривредних газдинстава</vt:lpstr>
      <vt:lpstr>Коришћено пољопривредно земљиште по категоријама</vt:lpstr>
      <vt:lpstr>Оранице и баште – 6.306ha</vt:lpstr>
      <vt:lpstr>Оранице и баште – 6.306 ha</vt:lpstr>
      <vt:lpstr>Оранице и баште – 6.306ha</vt:lpstr>
      <vt:lpstr>Воћњаци – 1.178 ha</vt:lpstr>
      <vt:lpstr>Воћњаци – 1.178 ha</vt:lpstr>
      <vt:lpstr>Трактори и комбајни</vt:lpstr>
      <vt:lpstr>Пољопривредна механизација</vt:lpstr>
      <vt:lpstr>Наводњавање</vt:lpstr>
      <vt:lpstr>Наводњавање</vt:lpstr>
      <vt:lpstr>Објекти на пољопривредним газдинствима</vt:lpstr>
      <vt:lpstr>Употреба органских и минералних ђубрива и средстава за заштиту биља</vt:lpstr>
      <vt:lpstr>Сточни фонд и пчелиња друштва</vt:lpstr>
      <vt:lpstr>Структура газдинстава  према броју говеда – 8.257 грла</vt:lpstr>
      <vt:lpstr>Структура газдинстава  према броју говеда – 8.257 грла</vt:lpstr>
      <vt:lpstr>Структура газдинстава  према броју оваца –  13.730 оваца</vt:lpstr>
      <vt:lpstr>Број газдинстава  према величини јата живине – 33.069 грла живине</vt:lpstr>
      <vt:lpstr>Објекти за смештај домаћих животиња на газдинству</vt:lpstr>
      <vt:lpstr>Објекти за складиштење пољопривредних производа</vt:lpstr>
      <vt:lpstr>Носиоци ( управници) газдинства</vt:lpstr>
      <vt:lpstr>Резултати Пописа пољопривреде 2012.година  Нова Варош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Попис пољопривреде 2012.</dc:title>
  <dc:creator>Svire</dc:creator>
  <cp:lastModifiedBy>OU NOVA VAROS</cp:lastModifiedBy>
  <cp:revision>206</cp:revision>
  <dcterms:created xsi:type="dcterms:W3CDTF">2014-01-26T17:04:02Z</dcterms:created>
  <dcterms:modified xsi:type="dcterms:W3CDTF">2014-03-18T06:55:34Z</dcterms:modified>
</cp:coreProperties>
</file>