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9" r:id="rId6"/>
    <p:sldId id="275" r:id="rId7"/>
    <p:sldId id="262" r:id="rId8"/>
    <p:sldId id="287" r:id="rId9"/>
    <p:sldId id="261" r:id="rId10"/>
    <p:sldId id="263" r:id="rId11"/>
    <p:sldId id="284" r:id="rId12"/>
    <p:sldId id="264" r:id="rId13"/>
    <p:sldId id="277" r:id="rId14"/>
    <p:sldId id="279" r:id="rId15"/>
    <p:sldId id="266" r:id="rId16"/>
    <p:sldId id="285" r:id="rId17"/>
    <p:sldId id="268" r:id="rId18"/>
    <p:sldId id="276" r:id="rId19"/>
    <p:sldId id="280" r:id="rId20"/>
    <p:sldId id="271" r:id="rId21"/>
    <p:sldId id="272" r:id="rId22"/>
    <p:sldId id="273" r:id="rId23"/>
    <p:sldId id="274" r:id="rId24"/>
    <p:sldId id="281" r:id="rId25"/>
    <p:sldId id="289" r:id="rId26"/>
    <p:sldId id="278" r:id="rId27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 varScale="1">
        <p:scale>
          <a:sx n="66" d="100"/>
          <a:sy n="66" d="100"/>
        </p:scale>
        <p:origin x="15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radjanski%20budzet%20primeri\gradjanski-budzet-pite-format%20NC%202501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radjanski%20budzet%20primeri\gradjanski-budzet-pite-format%20NC%202501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2C6-49A1-839E-5A752E3B18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2C6-49A1-839E-5A752E3B18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2C6-49A1-839E-5A752E3B18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2C6-49A1-839E-5A752E3B187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2C6-49A1-839E-5A752E3B187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2C6-49A1-839E-5A752E3B1871}"/>
              </c:ext>
            </c:extLst>
          </c:dPt>
          <c:dLbls>
            <c:dLbl>
              <c:idx val="0"/>
              <c:layout>
                <c:manualLayout>
                  <c:x val="2.2783527251697536E-2"/>
                  <c:y val="-1.8049590859966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06390611034944"/>
                      <c:h val="0.167556090782769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2C6-49A1-839E-5A752E3B1871}"/>
                </c:ext>
              </c:extLst>
            </c:dLbl>
            <c:dLbl>
              <c:idx val="1"/>
              <c:layout>
                <c:manualLayout>
                  <c:x val="0.17244361403977043"/>
                  <c:y val="-0.1202817353713138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94848120872409"/>
                      <c:h val="0.15879351551644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2C6-49A1-839E-5A752E3B1871}"/>
                </c:ext>
              </c:extLst>
            </c:dLbl>
            <c:dLbl>
              <c:idx val="2"/>
              <c:layout>
                <c:manualLayout>
                  <c:x val="-8.8535319833865159E-2"/>
                  <c:y val="1.676603365755751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C6-49A1-839E-5A752E3B1871}"/>
                </c:ext>
              </c:extLst>
            </c:dLbl>
            <c:dLbl>
              <c:idx val="3"/>
              <c:layout>
                <c:manualLayout>
                  <c:x val="8.3259931491614397E-2"/>
                  <c:y val="-6.10075034738304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C6-49A1-839E-5A752E3B1871}"/>
                </c:ext>
              </c:extLst>
            </c:dLbl>
            <c:dLbl>
              <c:idx val="4"/>
              <c:layout>
                <c:manualLayout>
                  <c:x val="-0.1865477678156178"/>
                  <c:y val="-9.36339663424425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C6-49A1-839E-5A752E3B1871}"/>
                </c:ext>
              </c:extLst>
            </c:dLbl>
            <c:dLbl>
              <c:idx val="5"/>
              <c:layout>
                <c:manualLayout>
                  <c:x val="0.31638418079096037"/>
                  <c:y val="-4.70588235294117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2C6-49A1-839E-5A752E3B1871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'[Pomocni dokument.xlsx]Prihodi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'[Pomocni dokument.xlsx]Prihodi i primanja'!$D$6:$D$11</c:f>
              <c:numCache>
                <c:formatCode>General</c:formatCode>
                <c:ptCount val="6"/>
                <c:pt idx="0">
                  <c:v>387250000</c:v>
                </c:pt>
                <c:pt idx="1">
                  <c:v>194700000</c:v>
                </c:pt>
                <c:pt idx="2">
                  <c:v>97800000</c:v>
                </c:pt>
                <c:pt idx="3">
                  <c:v>1400000</c:v>
                </c:pt>
                <c:pt idx="4">
                  <c:v>0</c:v>
                </c:pt>
                <c:pt idx="5">
                  <c:v>70000000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2C6-49A1-839E-5A752E3B1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расхода и издатака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056-4121-BCD3-05565F8B73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056-4121-BCD3-05565F8B7399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056-4121-BCD3-05565F8B73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056-4121-BCD3-05565F8B73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056-4121-BCD3-05565F8B739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056-4121-BCD3-05565F8B739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056-4121-BCD3-05565F8B739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056-4121-BCD3-05565F8B7399}"/>
              </c:ext>
            </c:extLst>
          </c:dPt>
          <c:dLbls>
            <c:dLbl>
              <c:idx val="0"/>
              <c:layout>
                <c:manualLayout>
                  <c:x val="0.10888546481766821"/>
                  <c:y val="-8.47058823529411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56-4121-BCD3-05565F8B7399}"/>
                </c:ext>
              </c:extLst>
            </c:dLbl>
            <c:dLbl>
              <c:idx val="1"/>
              <c:layout>
                <c:manualLayout>
                  <c:x val="3.6979969183359017E-2"/>
                  <c:y val="0.138039215686274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56-4121-BCD3-05565F8B7399}"/>
                </c:ext>
              </c:extLst>
            </c:dLbl>
            <c:dLbl>
              <c:idx val="2"/>
              <c:layout>
                <c:manualLayout>
                  <c:x val="-8.4232152028762192E-2"/>
                  <c:y val="2.50980392156862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56-4121-BCD3-05565F8B7399}"/>
                </c:ext>
              </c:extLst>
            </c:dLbl>
            <c:dLbl>
              <c:idx val="3"/>
              <c:layout>
                <c:manualLayout>
                  <c:x val="-8.6286594761171037E-2"/>
                  <c:y val="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56-4121-BCD3-05565F8B7399}"/>
                </c:ext>
              </c:extLst>
            </c:dLbl>
            <c:dLbl>
              <c:idx val="4"/>
              <c:layout>
                <c:manualLayout>
                  <c:x val="-4.3143297380585519E-2"/>
                  <c:y val="-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56-4121-BCD3-05565F8B7399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56-4121-BCD3-05565F8B7399}"/>
                </c:ext>
              </c:extLst>
            </c:dLbl>
            <c:dLbl>
              <c:idx val="6"/>
              <c:layout>
                <c:manualLayout>
                  <c:x val="-6.1633281972265025E-3"/>
                  <c:y val="-0.128627450980392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056-4121-BCD3-05565F8B7399}"/>
                </c:ext>
              </c:extLst>
            </c:dLbl>
            <c:dLbl>
              <c:idx val="7"/>
              <c:layout>
                <c:manualLayout>
                  <c:x val="7.6014381099126865E-2"/>
                  <c:y val="-0.1098039215686274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056-4121-BCD3-05565F8B7399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'[Pomocni dokument.xlsx]Rashodi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'[Pomocni dokument.xlsx]Rashodi i izdaci'!$D$6:$D$13</c:f>
              <c:numCache>
                <c:formatCode>General</c:formatCode>
                <c:ptCount val="8"/>
                <c:pt idx="0">
                  <c:v>121455000</c:v>
                </c:pt>
                <c:pt idx="1">
                  <c:v>257809000</c:v>
                </c:pt>
                <c:pt idx="2">
                  <c:v>20200000</c:v>
                </c:pt>
                <c:pt idx="3">
                  <c:v>117101000</c:v>
                </c:pt>
                <c:pt idx="4">
                  <c:v>32200000</c:v>
                </c:pt>
                <c:pt idx="5">
                  <c:v>38365000</c:v>
                </c:pt>
                <c:pt idx="6">
                  <c:v>146560000</c:v>
                </c:pt>
                <c:pt idx="7">
                  <c:v>17000000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056-4121-BCD3-05565F8B7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2E-4536-BFD3-A1730CCA90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2E-4536-BFD3-A1730CCA90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2E-4536-BFD3-A1730CCA90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22E-4536-BFD3-A1730CCA901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22E-4536-BFD3-A1730CCA901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22E-4536-BFD3-A1730CCA901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22E-4536-BFD3-A1730CCA901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22E-4536-BFD3-A1730CCA901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B22E-4536-BFD3-A1730CCA901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B22E-4536-BFD3-A1730CCA901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B22E-4536-BFD3-A1730CCA901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B22E-4536-BFD3-A1730CCA901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B22E-4536-BFD3-A1730CCA901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B22E-4536-BFD3-A1730CCA901F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B22E-4536-BFD3-A1730CCA901F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B22E-4536-BFD3-A1730CCA901F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B22E-4536-BFD3-A1730CCA901F}"/>
              </c:ext>
            </c:extLst>
          </c:dPt>
          <c:dLbls>
            <c:dLbl>
              <c:idx val="0"/>
              <c:layout>
                <c:manualLayout>
                  <c:x val="7.0844686648501368E-2"/>
                  <c:y val="-0.187830687830687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2E-4536-BFD3-A1730CCA901F}"/>
                </c:ext>
              </c:extLst>
            </c:dLbl>
            <c:dLbl>
              <c:idx val="1"/>
              <c:layout>
                <c:manualLayout>
                  <c:x val="0.18165304268846491"/>
                  <c:y val="-0.2752147648210640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2E-4536-BFD3-A1730CCA901F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2E-4536-BFD3-A1730CCA901F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2E-4536-BFD3-A1730CCA901F}"/>
                </c:ext>
              </c:extLst>
            </c:dLbl>
            <c:dLbl>
              <c:idx val="4"/>
              <c:layout>
                <c:manualLayout>
                  <c:x val="9.2534346013287846E-2"/>
                  <c:y val="-6.87830687830687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2E-4536-BFD3-A1730CCA901F}"/>
                </c:ext>
              </c:extLst>
            </c:dLbl>
            <c:dLbl>
              <c:idx val="5"/>
              <c:layout>
                <c:manualLayout>
                  <c:x val="7.6294277929155177E-2"/>
                  <c:y val="0.105820105820105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22E-4536-BFD3-A1730CCA901F}"/>
                </c:ext>
              </c:extLst>
            </c:dLbl>
            <c:dLbl>
              <c:idx val="6"/>
              <c:layout>
                <c:manualLayout>
                  <c:x val="3.9963669391462307E-2"/>
                  <c:y val="0.1878306878306877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22E-4536-BFD3-A1730CCA901F}"/>
                </c:ext>
              </c:extLst>
            </c:dLbl>
            <c:dLbl>
              <c:idx val="7"/>
              <c:layout>
                <c:manualLayout>
                  <c:x val="-5.4495912806539508E-3"/>
                  <c:y val="0.131426280048327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22E-4536-BFD3-A1730CCA901F}"/>
                </c:ext>
              </c:extLst>
            </c:dLbl>
            <c:dLbl>
              <c:idx val="8"/>
              <c:layout>
                <c:manualLayout>
                  <c:x val="6.2670299727520432E-2"/>
                  <c:y val="0.148148148148147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5960079240776"/>
                      <c:h val="9.97691955172270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B22E-4536-BFD3-A1730CCA901F}"/>
                </c:ext>
              </c:extLst>
            </c:dLbl>
            <c:dLbl>
              <c:idx val="9"/>
              <c:layout>
                <c:manualLayout>
                  <c:x val="-7.4633797478312489E-2"/>
                  <c:y val="0.1825396825396825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22E-4536-BFD3-A1730CCA901F}"/>
                </c:ext>
              </c:extLst>
            </c:dLbl>
            <c:dLbl>
              <c:idx val="10"/>
              <c:layout>
                <c:manualLayout>
                  <c:x val="-0.14776716943079662"/>
                  <c:y val="0.116402116402116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22E-4536-BFD3-A1730CCA901F}"/>
                </c:ext>
              </c:extLst>
            </c:dLbl>
            <c:dLbl>
              <c:idx val="11"/>
              <c:layout>
                <c:manualLayout>
                  <c:x val="-0.17801998183469572"/>
                  <c:y val="7.936507936507936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22E-4536-BFD3-A1730CCA901F}"/>
                </c:ext>
              </c:extLst>
            </c:dLbl>
            <c:dLbl>
              <c:idx val="12"/>
              <c:layout>
                <c:manualLayout>
                  <c:x val="-0.14609295772633327"/>
                  <c:y val="-9.259259259259258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22E-4536-BFD3-A1730CCA901F}"/>
                </c:ext>
              </c:extLst>
            </c:dLbl>
            <c:dLbl>
              <c:idx val="13"/>
              <c:layout>
                <c:manualLayout>
                  <c:x val="-0.15852532057471017"/>
                  <c:y val="-0.137566137566137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22E-4536-BFD3-A1730CCA901F}"/>
                </c:ext>
              </c:extLst>
            </c:dLbl>
            <c:dLbl>
              <c:idx val="14"/>
              <c:layout>
                <c:manualLayout>
                  <c:x val="-0.24341507720254316"/>
                  <c:y val="-0.203703703703703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22E-4536-BFD3-A1730CCA901F}"/>
                </c:ext>
              </c:extLst>
            </c:dLbl>
            <c:dLbl>
              <c:idx val="15"/>
              <c:layout>
                <c:manualLayout>
                  <c:x val="-0.13987284287011809"/>
                  <c:y val="-0.2169312169312169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22E-4536-BFD3-A1730CCA901F}"/>
                </c:ext>
              </c:extLst>
            </c:dLbl>
            <c:dLbl>
              <c:idx val="16"/>
              <c:layout>
                <c:manualLayout>
                  <c:x val="-6.8119891008174449E-2"/>
                  <c:y val="-0.2261903720368287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47741852431934"/>
                      <c:h val="0.131838728492271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B22E-4536-BFD3-A1730CCA901F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'[Pomocni dokument.xlsx]Programi'!$D$5:$D$21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'[Pomocni dokument.xlsx]Programi'!$E$5:$E$21</c:f>
              <c:numCache>
                <c:formatCode>General</c:formatCode>
                <c:ptCount val="17"/>
                <c:pt idx="0">
                  <c:v>16900000</c:v>
                </c:pt>
                <c:pt idx="1">
                  <c:v>63000000</c:v>
                </c:pt>
                <c:pt idx="2">
                  <c:v>17500000</c:v>
                </c:pt>
                <c:pt idx="3">
                  <c:v>111220000</c:v>
                </c:pt>
                <c:pt idx="4">
                  <c:v>16650000</c:v>
                </c:pt>
                <c:pt idx="5">
                  <c:v>10400000</c:v>
                </c:pt>
                <c:pt idx="6">
                  <c:v>94500000</c:v>
                </c:pt>
                <c:pt idx="7">
                  <c:v>53750000</c:v>
                </c:pt>
                <c:pt idx="8">
                  <c:v>57400000</c:v>
                </c:pt>
                <c:pt idx="9">
                  <c:v>26001000</c:v>
                </c:pt>
                <c:pt idx="10">
                  <c:v>50600000</c:v>
                </c:pt>
                <c:pt idx="11">
                  <c:v>6700000</c:v>
                </c:pt>
                <c:pt idx="12">
                  <c:v>31620000</c:v>
                </c:pt>
                <c:pt idx="13">
                  <c:v>43090000</c:v>
                </c:pt>
                <c:pt idx="14">
                  <c:v>120229000</c:v>
                </c:pt>
                <c:pt idx="15">
                  <c:v>30590000</c:v>
                </c:pt>
                <c:pt idx="16">
                  <c:v>1000000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B22E-4536-BFD3-A1730CCA90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 smtClean="0"/>
            <a:t>Општинска управа</a:t>
          </a:r>
        </a:p>
        <a:p>
          <a:r>
            <a:rPr lang="sr-Cyrl-RS" sz="1600" dirty="0" smtClean="0"/>
            <a:t>Председник општине</a:t>
          </a:r>
        </a:p>
        <a:p>
          <a:r>
            <a:rPr lang="sr-Cyrl-RS" sz="1600" dirty="0" smtClean="0"/>
            <a:t>Општинско веће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Средње школе</a:t>
          </a:r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2022.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Стратегија/План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области; средњорочни план ЈЛС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300" dirty="0" smtClean="0">
              <a:solidFill>
                <a:srgbClr val="FF0000"/>
              </a:solidFill>
            </a:rPr>
            <a:t>(65.450.000)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града </a:t>
          </a:r>
          <a:r>
            <a:rPr lang="sr-Cyrl-RS" dirty="0" smtClean="0">
              <a:solidFill>
                <a:srgbClr val="FF0000"/>
              </a:solidFill>
            </a:rPr>
            <a:t>(615.700.000)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/>
            <a:t>Пренета средства из ранијих </a:t>
          </a:r>
          <a:r>
            <a:rPr lang="sr-Cyrl-RS" dirty="0" smtClean="0"/>
            <a:t>година70.000.000</a:t>
          </a:r>
          <a:r>
            <a:rPr lang="sr-Cyrl-RS" dirty="0" smtClean="0">
              <a:solidFill>
                <a:srgbClr val="FF0000"/>
              </a:solidFill>
            </a:rPr>
            <a:t>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града </a:t>
          </a:r>
          <a:r>
            <a:rPr lang="sr-Cyrl-RS" dirty="0" smtClean="0">
              <a:solidFill>
                <a:srgbClr val="FF0000"/>
              </a:solidFill>
            </a:rPr>
            <a:t>(751.150.000</a:t>
          </a:r>
          <a:endParaRPr lang="en-US" dirty="0">
            <a:solidFill>
              <a:srgbClr val="FF0000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96115" custScaleY="96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01A7D7F-4B49-41A1-BC20-5B8B2DC888CB}" type="pres">
      <dgm:prSet presAssocID="{097825AB-8F2B-4EF3-ABE1-7DCEF8027B99}" presName="spacerR" presStyleCnt="0"/>
      <dgm:spPr/>
    </dgm:pt>
    <dgm:pt modelId="{2DB98FF9-EDB5-4EEE-AFA3-A57C7337F497}" type="pres">
      <dgm:prSet presAssocID="{092009B7-2960-442B-A6FB-0D8F25F4F5CA}" presName="node" presStyleLbl="node1" presStyleIdx="3" presStyleCnt="4" custScaleX="120163" custScaleY="97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521ED7ED-3B46-4CE8-992A-CAB92204B1C6}" srcId="{028ECFAC-63B3-40F0-9E03-B31D365E432C}" destId="{092009B7-2960-442B-A6FB-0D8F25F4F5CA}" srcOrd="3" destOrd="0" parTransId="{9B9E4606-8918-432D-AF17-F974BFE575C6}" sibTransId="{15C2B52E-4F55-4082-BB1C-94031D560EB4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2EA15DB9-4691-4655-BBAA-3AC0D32206B3}" type="presParOf" srcId="{688A0EC4-0F6D-4987-959D-CA5F27B3CF24}" destId="{2DB98FF9-EDB5-4EEE-AFA3-A57C7337F497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Latn-RS" dirty="0" err="1">
              <a:solidFill>
                <a:srgbClr val="FF0000"/>
              </a:solidFill>
            </a:rPr>
            <a:t>xxxxx</a:t>
          </a:r>
          <a:r>
            <a:rPr lang="sr-Cyrl-RS" dirty="0"/>
            <a:t> 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</a:t>
          </a:r>
          <a:r>
            <a:rPr lang="sr-Cyrl-RS" dirty="0" smtClean="0"/>
            <a:t>387.250.000 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 smtClean="0"/>
            <a:t>194.700.000 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</a:t>
          </a:r>
          <a:r>
            <a:rPr lang="sr-Cyrl-RS" dirty="0" smtClean="0"/>
            <a:t> 97.800.000 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</a:t>
          </a:r>
          <a:r>
            <a:rPr lang="sr-Cyrl-RS" dirty="0" smtClean="0"/>
            <a:t>1.400.000 </a:t>
          </a:r>
          <a:r>
            <a:rPr lang="sr-Cyrl-RS" dirty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финансијске имовине  </a:t>
          </a:r>
          <a:r>
            <a:rPr lang="sr-Cyrl-RS" dirty="0" smtClean="0"/>
            <a:t>0 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70.000.000 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</a:t>
          </a:r>
          <a:r>
            <a:rPr lang="sr-Cyrl-RS" dirty="0" smtClean="0">
              <a:solidFill>
                <a:schemeClr val="bg1"/>
              </a:solidFill>
            </a:rPr>
            <a:t>издаци751.150.000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ru-RU" dirty="0" smtClean="0">
              <a:solidFill>
                <a:schemeClr val="bg1"/>
              </a:solidFill>
            </a:rPr>
            <a:t>257.809.000 </a:t>
          </a:r>
          <a:r>
            <a:rPr lang="ru-RU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chemeClr val="bg1"/>
              </a:solidFill>
            </a:rPr>
            <a:t>20.200.000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Latn-RS" dirty="0">
              <a:solidFill>
                <a:srgbClr val="FF0000"/>
              </a:solidFill>
            </a:rPr>
            <a:t>xxxx</a:t>
          </a:r>
          <a:r>
            <a:rPr lang="sr-Cyrl-RS" dirty="0">
              <a:solidFill>
                <a:schemeClr val="bg1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динара146.560.000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chemeClr val="bg1"/>
              </a:solidFill>
            </a:rPr>
            <a:t>121.455.000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rgbClr val="FF0000"/>
              </a:solidFill>
            </a:rPr>
            <a:t>32.200.000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chemeClr val="bg1"/>
              </a:solidFill>
            </a:rPr>
            <a:t>117.101.000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</a:t>
          </a:r>
          <a:r>
            <a:rPr lang="sr-Cyrl-RS" dirty="0" smtClean="0">
              <a:solidFill>
                <a:schemeClr val="bg1"/>
              </a:solidFill>
            </a:rPr>
            <a:t>38.365.000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</a:t>
          </a:r>
          <a:r>
            <a:rPr lang="sr-Cyrl-RS" dirty="0" smtClean="0">
              <a:solidFill>
                <a:schemeClr val="bg1"/>
              </a:solidFill>
            </a:rPr>
            <a:t>резерве17.000.000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Председник 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Основне 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Средње школе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2022.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Стратегија/План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области; средњорочни план ЈЛС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22" y="291398"/>
          <a:ext cx="1257113" cy="1257113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800" kern="1200" dirty="0"/>
            <a:t>Средства из буџета града </a:t>
          </a:r>
          <a:r>
            <a:rPr lang="sr-Cyrl-RS" sz="800" kern="1200" dirty="0" smtClean="0">
              <a:solidFill>
                <a:srgbClr val="FF0000"/>
              </a:solidFill>
            </a:rPr>
            <a:t>(615.700.000)</a:t>
          </a:r>
          <a:endParaRPr lang="en-US" sz="800" kern="1200" dirty="0">
            <a:solidFill>
              <a:srgbClr val="FF0000"/>
            </a:solidFill>
          </a:endParaRPr>
        </a:p>
      </dsp:txBody>
      <dsp:txXfrm>
        <a:off x="184122" y="475498"/>
        <a:ext cx="888913" cy="888913"/>
      </dsp:txXfrm>
    </dsp:sp>
    <dsp:sp modelId="{98F3E7AB-6934-48FA-B82F-FBEAF1B2375D}">
      <dsp:nvSpPr>
        <dsp:cNvPr id="0" name=""/>
        <dsp:cNvSpPr/>
      </dsp:nvSpPr>
      <dsp:spPr>
        <a:xfrm>
          <a:off x="1359213" y="555392"/>
          <a:ext cx="729125" cy="729125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455859" y="834209"/>
        <a:ext cx="535833" cy="171491"/>
      </dsp:txXfrm>
    </dsp:sp>
    <dsp:sp modelId="{2F60A798-586E-4E47-B649-25F047F36835}">
      <dsp:nvSpPr>
        <dsp:cNvPr id="0" name=""/>
        <dsp:cNvSpPr/>
      </dsp:nvSpPr>
      <dsp:spPr>
        <a:xfrm>
          <a:off x="2190417" y="291398"/>
          <a:ext cx="1257113" cy="12571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800" kern="1200" dirty="0"/>
            <a:t>Пренета средства из ранијих </a:t>
          </a:r>
          <a:r>
            <a:rPr lang="sr-Cyrl-RS" sz="800" kern="1200" dirty="0" smtClean="0"/>
            <a:t>година70.000.000</a:t>
          </a:r>
          <a:r>
            <a:rPr lang="sr-Cyrl-RS" sz="800" kern="1200" dirty="0" smtClean="0">
              <a:solidFill>
                <a:srgbClr val="FF0000"/>
              </a:solidFill>
            </a:rPr>
            <a:t>) </a:t>
          </a:r>
          <a:endParaRPr lang="en-US" sz="800" kern="1200" dirty="0">
            <a:solidFill>
              <a:srgbClr val="FF0000"/>
            </a:solidFill>
          </a:endParaRPr>
        </a:p>
      </dsp:txBody>
      <dsp:txXfrm>
        <a:off x="2374517" y="475498"/>
        <a:ext cx="888913" cy="888913"/>
      </dsp:txXfrm>
    </dsp:sp>
    <dsp:sp modelId="{41F09F99-3DCC-47E4-9188-F7D103A1F6E3}">
      <dsp:nvSpPr>
        <dsp:cNvPr id="0" name=""/>
        <dsp:cNvSpPr/>
      </dsp:nvSpPr>
      <dsp:spPr>
        <a:xfrm>
          <a:off x="3549608" y="555392"/>
          <a:ext cx="729125" cy="729125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646254" y="834209"/>
        <a:ext cx="535833" cy="171491"/>
      </dsp:txXfrm>
    </dsp:sp>
    <dsp:sp modelId="{6C1FFF0F-B1A4-4C41-B9D3-30452A0DFA4B}">
      <dsp:nvSpPr>
        <dsp:cNvPr id="0" name=""/>
        <dsp:cNvSpPr/>
      </dsp:nvSpPr>
      <dsp:spPr>
        <a:xfrm>
          <a:off x="4380812" y="313549"/>
          <a:ext cx="1208274" cy="1212812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300" kern="1200" dirty="0" smtClean="0">
              <a:solidFill>
                <a:srgbClr val="FF0000"/>
              </a:solidFill>
            </a:rPr>
            <a:t>(65.450.000)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4557760" y="491161"/>
        <a:ext cx="854378" cy="857588"/>
      </dsp:txXfrm>
    </dsp:sp>
    <dsp:sp modelId="{87C2FC52-975B-4E62-B5E0-1AB7C844E900}">
      <dsp:nvSpPr>
        <dsp:cNvPr id="0" name=""/>
        <dsp:cNvSpPr/>
      </dsp:nvSpPr>
      <dsp:spPr>
        <a:xfrm>
          <a:off x="5691164" y="555392"/>
          <a:ext cx="729125" cy="729125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787810" y="705592"/>
        <a:ext cx="535833" cy="428725"/>
      </dsp:txXfrm>
    </dsp:sp>
    <dsp:sp modelId="{2DB98FF9-EDB5-4EEE-AFA3-A57C7337F497}">
      <dsp:nvSpPr>
        <dsp:cNvPr id="0" name=""/>
        <dsp:cNvSpPr/>
      </dsp:nvSpPr>
      <dsp:spPr>
        <a:xfrm>
          <a:off x="6522368" y="307263"/>
          <a:ext cx="1510585" cy="12253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800" kern="1200" dirty="0"/>
            <a:t>Укупан буџет града </a:t>
          </a:r>
          <a:r>
            <a:rPr lang="sr-Cyrl-RS" sz="800" kern="1200" dirty="0" smtClean="0">
              <a:solidFill>
                <a:srgbClr val="FF0000"/>
              </a:solidFill>
            </a:rPr>
            <a:t>(751.150.000</a:t>
          </a:r>
          <a:endParaRPr lang="en-US" sz="800" kern="1200" dirty="0">
            <a:solidFill>
              <a:srgbClr val="FF0000"/>
            </a:solidFill>
          </a:endParaRPr>
        </a:p>
      </dsp:txBody>
      <dsp:txXfrm>
        <a:off x="6743588" y="486716"/>
        <a:ext cx="1068145" cy="866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500" kern="1200" dirty="0"/>
            <a:t>Укупни буџетски приходи и примања  </a:t>
          </a:r>
          <a:r>
            <a:rPr lang="sr-Latn-RS" sz="2500" kern="1200" dirty="0" err="1">
              <a:solidFill>
                <a:srgbClr val="FF0000"/>
              </a:solidFill>
            </a:rPr>
            <a:t>xxxxx</a:t>
          </a:r>
          <a:r>
            <a:rPr lang="sr-Cyrl-RS" sz="2500" kern="1200" dirty="0"/>
            <a:t> динара</a:t>
          </a:r>
          <a:endParaRPr lang="en-US" sz="25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</a:t>
          </a:r>
          <a:r>
            <a:rPr lang="sr-Cyrl-RS" sz="1000" kern="1200" dirty="0" smtClean="0"/>
            <a:t>387.250.000 динара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/>
            <a:t>194.700.000 динара</a:t>
          </a:r>
          <a:endParaRPr lang="en-US" sz="10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</a:t>
          </a:r>
          <a:r>
            <a:rPr lang="sr-Cyrl-RS" sz="1000" kern="1200" dirty="0" smtClean="0"/>
            <a:t> 97.800.000 динара</a:t>
          </a:r>
          <a:endParaRPr lang="en-US" sz="10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нефинансијске имовине </a:t>
          </a:r>
          <a:r>
            <a:rPr lang="sr-Cyrl-RS" sz="1000" kern="1200" dirty="0" smtClean="0"/>
            <a:t>1.400.000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финансијске имовине  </a:t>
          </a:r>
          <a:r>
            <a:rPr lang="sr-Cyrl-RS" sz="1000" kern="1200" dirty="0" smtClean="0"/>
            <a:t>0 динара</a:t>
          </a:r>
          <a:endParaRPr lang="en-US" sz="10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70.000.000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bg1"/>
              </a:solidFill>
            </a:rPr>
            <a:t>Укупни расходи и </a:t>
          </a:r>
          <a:r>
            <a:rPr lang="sr-Cyrl-RS" sz="1100" kern="1200" dirty="0" smtClean="0">
              <a:solidFill>
                <a:schemeClr val="bg1"/>
              </a:solidFill>
            </a:rPr>
            <a:t>издаци751.150.000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>
              <a:solidFill>
                <a:schemeClr val="bg1"/>
              </a:solidFill>
            </a:rPr>
            <a:t>Коришћење роба и услуга </a:t>
          </a:r>
          <a:r>
            <a:rPr lang="ru-RU" sz="600" kern="1200" dirty="0" smtClean="0">
              <a:solidFill>
                <a:schemeClr val="bg1"/>
              </a:solidFill>
            </a:rPr>
            <a:t>257.809.000 </a:t>
          </a:r>
          <a:r>
            <a:rPr lang="ru-RU" sz="600" kern="1200" dirty="0">
              <a:solidFill>
                <a:schemeClr val="bg1"/>
              </a:solidFill>
            </a:rPr>
            <a:t>динара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6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600" kern="1200" dirty="0" smtClean="0">
              <a:solidFill>
                <a:schemeClr val="bg1"/>
              </a:solidFill>
            </a:rPr>
            <a:t>117.101.000 </a:t>
          </a:r>
          <a:r>
            <a:rPr lang="sr-Cyrl-RS" sz="600" kern="1200" dirty="0">
              <a:solidFill>
                <a:schemeClr val="bg1"/>
              </a:solidFill>
            </a:rPr>
            <a:t>динара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600" kern="1200" dirty="0">
              <a:solidFill>
                <a:schemeClr val="bg1"/>
              </a:solidFill>
            </a:rPr>
            <a:t>Расходи за запослене </a:t>
          </a:r>
          <a:r>
            <a:rPr lang="sr-Cyrl-RS" sz="600" kern="1200" dirty="0" smtClean="0">
              <a:solidFill>
                <a:schemeClr val="bg1"/>
              </a:solidFill>
            </a:rPr>
            <a:t>121.455.000 </a:t>
          </a:r>
          <a:r>
            <a:rPr lang="sr-Cyrl-RS" sz="600" kern="1200" dirty="0">
              <a:solidFill>
                <a:schemeClr val="bg1"/>
              </a:solidFill>
            </a:rPr>
            <a:t>динара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600" kern="1200" dirty="0">
              <a:solidFill>
                <a:schemeClr val="bg1"/>
              </a:solidFill>
            </a:rPr>
            <a:t>Социјална помоћ </a:t>
          </a:r>
          <a:r>
            <a:rPr lang="sr-Cyrl-RS" sz="600" kern="1200" dirty="0" smtClean="0">
              <a:solidFill>
                <a:srgbClr val="FF0000"/>
              </a:solidFill>
            </a:rPr>
            <a:t>32.200.000 </a:t>
          </a:r>
          <a:r>
            <a:rPr lang="sr-Cyrl-RS" sz="600" kern="1200" dirty="0" smtClean="0">
              <a:solidFill>
                <a:schemeClr val="bg1"/>
              </a:solidFill>
            </a:rPr>
            <a:t>динара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600" kern="1200" dirty="0">
              <a:solidFill>
                <a:schemeClr val="bg1"/>
              </a:solidFill>
            </a:rPr>
            <a:t>Субвенције </a:t>
          </a:r>
          <a:r>
            <a:rPr lang="sr-Cyrl-RS" sz="600" kern="1200" dirty="0" smtClean="0">
              <a:solidFill>
                <a:schemeClr val="bg1"/>
              </a:solidFill>
            </a:rPr>
            <a:t>20.200.000 </a:t>
          </a:r>
          <a:r>
            <a:rPr lang="sr-Cyrl-RS" sz="600" kern="1200" dirty="0">
              <a:solidFill>
                <a:schemeClr val="bg1"/>
              </a:solidFill>
            </a:rPr>
            <a:t>динара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600" kern="1200" dirty="0">
              <a:solidFill>
                <a:schemeClr val="bg1"/>
              </a:solidFill>
            </a:rPr>
            <a:t>Остали расходи </a:t>
          </a:r>
          <a:r>
            <a:rPr lang="sr-Cyrl-RS" sz="600" kern="1200" dirty="0" smtClean="0">
              <a:solidFill>
                <a:schemeClr val="bg1"/>
              </a:solidFill>
            </a:rPr>
            <a:t>38.365.000 </a:t>
          </a:r>
          <a:r>
            <a:rPr lang="sr-Cyrl-RS" sz="600" kern="1200" dirty="0">
              <a:solidFill>
                <a:schemeClr val="bg1"/>
              </a:solidFill>
            </a:rPr>
            <a:t>динара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600" kern="1200" dirty="0">
              <a:solidFill>
                <a:schemeClr val="bg1"/>
              </a:solidFill>
            </a:rPr>
            <a:t>Средства </a:t>
          </a:r>
          <a:r>
            <a:rPr lang="sr-Cyrl-RS" sz="600" kern="1200" dirty="0" smtClean="0">
              <a:solidFill>
                <a:schemeClr val="bg1"/>
              </a:solidFill>
            </a:rPr>
            <a:t>резерве17.000.000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600" kern="1200" dirty="0">
              <a:solidFill>
                <a:schemeClr val="bg1"/>
              </a:solidFill>
            </a:rPr>
            <a:t>Капитални издаци </a:t>
          </a:r>
          <a:r>
            <a:rPr lang="sr-Latn-RS" sz="600" kern="1200" dirty="0">
              <a:solidFill>
                <a:srgbClr val="FF0000"/>
              </a:solidFill>
            </a:rPr>
            <a:t>xxxx</a:t>
          </a:r>
          <a:r>
            <a:rPr lang="sr-Cyrl-RS" sz="600" kern="1200" dirty="0">
              <a:solidFill>
                <a:schemeClr val="bg1"/>
              </a:solidFill>
            </a:rPr>
            <a:t> </a:t>
          </a:r>
          <a:r>
            <a:rPr lang="sr-Cyrl-RS" sz="600" kern="1200" dirty="0" smtClean="0">
              <a:solidFill>
                <a:schemeClr val="bg1"/>
              </a:solidFill>
            </a:rPr>
            <a:t>динара146.560.000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0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ounvaros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hyperlink" Target="http://openclipart.org/detail/171507/money-pot-by-gnokii-17150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63083"/>
            <a:ext cx="7772400" cy="1470025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rgbClr val="FF0000"/>
                </a:solidFill>
              </a:rPr>
              <a:t>ОПШТИНА НОВА ВАРОШ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ВОДИЧ КРОЗ НАЦРТ ОДЛУКЕ О БУЏЕТУ за </a:t>
            </a:r>
            <a:r>
              <a:rPr lang="sr-Cyrl-RS" dirty="0" smtClean="0"/>
              <a:t>2022.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7" name="Picture 3" descr="Nova Varos BitMap Final [compressed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96" y="334436"/>
            <a:ext cx="1160408" cy="18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2022.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136639"/>
              </p:ext>
            </p:extLst>
          </p:nvPr>
        </p:nvGraphicFramePr>
        <p:xfrm>
          <a:off x="1187624" y="165228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136639"/>
              </p:ext>
            </p:extLst>
          </p:nvPr>
        </p:nvGraphicFramePr>
        <p:xfrm>
          <a:off x="1340024" y="180468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/>
        </p:nvGraphicFramePr>
        <p:xfrm>
          <a:off x="1481137" y="1404937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8284524" cy="1143000"/>
          </a:xfrm>
        </p:spPr>
        <p:txBody>
          <a:bodyPr>
            <a:normAutofit/>
          </a:bodyPr>
          <a:lstStyle/>
          <a:p>
            <a:r>
              <a:rPr lang="sr-Cyrl-RS" sz="2800" dirty="0"/>
              <a:t>Које промене у буџету се очекују у односу на текућу </a:t>
            </a:r>
            <a:r>
              <a:rPr lang="sr-Cyrl-RS" sz="2800" dirty="0" smtClean="0"/>
              <a:t>2022 </a:t>
            </a:r>
            <a:r>
              <a:rPr lang="sr-Cyrl-RS" sz="2800" dirty="0"/>
              <a:t>годину?</a:t>
            </a:r>
            <a:endParaRPr lang="en-US" sz="2800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Пројектовано је да ће укупни планирани приходи и примања нашег </a:t>
            </a:r>
            <a:r>
              <a:rPr lang="sr-Cyrl-RS" dirty="0" smtClean="0"/>
              <a:t>општине </a:t>
            </a:r>
            <a:r>
              <a:rPr lang="sr-Cyrl-RS" dirty="0"/>
              <a:t>у </a:t>
            </a:r>
            <a:r>
              <a:rPr lang="sr-Cyrl-RS" dirty="0" smtClean="0">
                <a:solidFill>
                  <a:schemeClr val="accent1"/>
                </a:solidFill>
              </a:rPr>
              <a:t>2021. </a:t>
            </a:r>
            <a:r>
              <a:rPr lang="sr-Cyrl-RS" dirty="0"/>
              <a:t>години бити </a:t>
            </a:r>
            <a:r>
              <a:rPr lang="sr-Cyrl-RS" b="1" dirty="0" smtClean="0"/>
              <a:t>умањени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>
                <a:solidFill>
                  <a:schemeClr val="accent3">
                    <a:lumMod val="75000"/>
                  </a:schemeClr>
                </a:solidFill>
              </a:rPr>
              <a:t>2021.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sr-Cyrl-RS" b="1" dirty="0" smtClean="0"/>
              <a:t>225.531.000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Cyrl-RS" b="1" dirty="0" smtClean="0"/>
              <a:t>30%</a:t>
            </a:r>
            <a:r>
              <a:rPr lang="sr-Cyrl-R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31980" y="5653053"/>
            <a:ext cx="6851650" cy="54927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Cyrl-RS" sz="2400" dirty="0"/>
              <a:t>Пројектовано је увећање </a:t>
            </a:r>
            <a:r>
              <a:rPr lang="sr-Cyrl-RS" sz="2400" b="1" dirty="0" smtClean="0">
                <a:solidFill>
                  <a:srgbClr val="0070C0"/>
                </a:solidFill>
              </a:rPr>
              <a:t>неореских </a:t>
            </a:r>
            <a:r>
              <a:rPr lang="sr-Cyrl-RS" sz="2400" b="1" dirty="0">
                <a:solidFill>
                  <a:srgbClr val="0070C0"/>
                </a:solidFill>
              </a:rPr>
              <a:t>прихода</a:t>
            </a:r>
            <a:r>
              <a:rPr lang="sr-Cyrl-RS" sz="2400" dirty="0">
                <a:solidFill>
                  <a:srgbClr val="0070C0"/>
                </a:solidFill>
              </a:rPr>
              <a:t> </a:t>
            </a:r>
            <a:r>
              <a:rPr lang="sr-Cyrl-RS" sz="2400" dirty="0">
                <a:latin typeface="Calibri" panose="020F0502020204030204" pitchFamily="34" charset="0"/>
              </a:rPr>
              <a:t>за </a:t>
            </a:r>
            <a:r>
              <a:rPr lang="sr-Cyrl-RS" sz="2400" dirty="0" smtClean="0">
                <a:latin typeface="Calibri" panose="020F0502020204030204" pitchFamily="34" charset="0"/>
              </a:rPr>
              <a:t>5.855.000 </a:t>
            </a:r>
            <a:r>
              <a:rPr lang="sr-Cyrl-RS" sz="2400" dirty="0" smtClean="0"/>
              <a:t>динара</a:t>
            </a:r>
            <a:r>
              <a:rPr lang="sr-Cyrl-RS" sz="2400" dirty="0"/>
              <a:t>.</a:t>
            </a:r>
            <a:endParaRPr lang="en-US" sz="2400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733675"/>
            <a:ext cx="6851650" cy="1890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dirty="0"/>
              <a:t>Пројектовано је смањење </a:t>
            </a:r>
            <a:r>
              <a:rPr lang="sr-Cyrl-RS" sz="2400" b="1" dirty="0" smtClean="0">
                <a:solidFill>
                  <a:srgbClr val="FF0000"/>
                </a:solidFill>
              </a:rPr>
              <a:t>пореских </a:t>
            </a:r>
            <a:r>
              <a:rPr lang="sr-Cyrl-RS" sz="2400" b="1" dirty="0">
                <a:solidFill>
                  <a:srgbClr val="FF0000"/>
                </a:solidFill>
              </a:rPr>
              <a:t>прихода </a:t>
            </a:r>
            <a:r>
              <a:rPr lang="sr-Cyrl-RS" sz="2400" dirty="0"/>
              <a:t>за </a:t>
            </a:r>
            <a:r>
              <a:rPr lang="sr-Cyrl-RS" sz="2400" dirty="0" smtClean="0"/>
              <a:t>13.300.000 динара</a:t>
            </a:r>
            <a:r>
              <a:rPr lang="sr-Cyrl-RS" sz="2400" dirty="0"/>
              <a:t>.</a:t>
            </a:r>
            <a:endParaRPr lang="en-US" sz="24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dirty="0"/>
              <a:t>Пројектовано је смањење </a:t>
            </a:r>
            <a:r>
              <a:rPr lang="sr-Cyrl-RS" sz="2400" b="1" dirty="0">
                <a:solidFill>
                  <a:srgbClr val="FF0000"/>
                </a:solidFill>
              </a:rPr>
              <a:t>трансфера</a:t>
            </a:r>
            <a:r>
              <a:rPr lang="sr-Cyrl-RS" sz="2400" dirty="0"/>
              <a:t> за </a:t>
            </a:r>
            <a:r>
              <a:rPr lang="sr-Cyrl-RS" sz="2400" dirty="0" smtClean="0"/>
              <a:t>115.134.000 </a:t>
            </a:r>
            <a:r>
              <a:rPr lang="sr-Cyrl-RS" sz="2400" dirty="0"/>
              <a:t>динара</a:t>
            </a:r>
            <a:r>
              <a:rPr lang="sr-Cyrl-RS" sz="2400" dirty="0" smtClean="0"/>
              <a:t>.</a:t>
            </a:r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5387941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</a:t>
            </a:r>
            <a:r>
              <a:rPr lang="sr-Cyrl-RS" sz="1600" dirty="0" smtClean="0"/>
              <a:t>2022. </a:t>
            </a:r>
            <a:r>
              <a:rPr lang="sr-Cyrl-RS" sz="1600" dirty="0"/>
              <a:t>годину у Нацрту одлуке 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</a:t>
            </a:r>
            <a:r>
              <a:rPr lang="sr-Cyrl-RS" sz="1600" dirty="0" smtClean="0"/>
              <a:t>општине </a:t>
            </a:r>
            <a:r>
              <a:rPr lang="sr-Cyrl-RS" sz="1600" dirty="0"/>
              <a:t>за плате буџетских корисника, набавку роба и услуга, субвенције, дотације и трансфере, социјалну помоћ и остале трошкове које град/општина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града/општине.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751.150.000 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562868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пројектованих расхода и издатака буџета за 20хх. 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4473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пројектованих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2022.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1481137" y="1404937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>
            <a:normAutofit fontScale="90000"/>
          </a:bodyPr>
          <a:lstStyle/>
          <a:p>
            <a:r>
              <a:rPr lang="sr-Cyrl-RS" sz="2800" dirty="0">
                <a:solidFill>
                  <a:prstClr val="black"/>
                </a:solidFill>
              </a:rPr>
              <a:t>Које промене у буџету се очекују у односу на текућу 20хх 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 fontScale="92500" lnSpcReduction="20000"/>
          </a:bodyPr>
          <a:lstStyle/>
          <a:p>
            <a:pPr marL="28575" indent="0" algn="just">
              <a:buNone/>
            </a:pPr>
            <a:r>
              <a:rPr lang="sr-Cyrl-RS" sz="2000" dirty="0"/>
              <a:t>Пројектовано је да ће укупни планирани трошкови (расходи и издаци) нашег града/наше општине за </a:t>
            </a:r>
            <a:r>
              <a:rPr lang="sr-Cyrl-R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20хх.</a:t>
            </a:r>
            <a:r>
              <a:rPr lang="sr-Cyrl-RS" sz="2000" dirty="0"/>
              <a:t> годину бити </a:t>
            </a:r>
            <a:r>
              <a:rPr lang="sr-Cyrl-RS" sz="2000" b="1" dirty="0"/>
              <a:t>смањени/повећани</a:t>
            </a:r>
            <a:r>
              <a:rPr lang="sr-Cyrl-RS" sz="2000" dirty="0"/>
              <a:t> у односу на последњу измену Одлуке о буџету за </a:t>
            </a:r>
            <a:r>
              <a:rPr lang="sr-Cyrl-RS" sz="2000" dirty="0">
                <a:solidFill>
                  <a:schemeClr val="accent3">
                    <a:lumMod val="75000"/>
                  </a:schemeClr>
                </a:solidFill>
              </a:rPr>
              <a:t>20хх.</a:t>
            </a:r>
            <a:r>
              <a:rPr lang="sr-Cyrl-RS" sz="2000" dirty="0"/>
              <a:t> годину за </a:t>
            </a:r>
            <a:r>
              <a:rPr lang="sr-Cyrl-RS" sz="2000" b="1" dirty="0" err="1"/>
              <a:t>ххх</a:t>
            </a:r>
            <a:r>
              <a:rPr lang="sr-Cyrl-RS" sz="2000" dirty="0"/>
              <a:t> 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 err="1"/>
              <a:t>ххх</a:t>
            </a:r>
            <a:r>
              <a:rPr lang="sr-Cyrl-RS" sz="2000" b="1" dirty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492896"/>
            <a:ext cx="6851650" cy="1562415"/>
          </a:xfrm>
        </p:spPr>
        <p:txBody>
          <a:bodyPr rtlCol="0">
            <a:normAutofit lnSpcReduction="10000"/>
          </a:bodyPr>
          <a:lstStyle/>
          <a:p>
            <a:pPr lvl="0"/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смањење </a:t>
            </a:r>
            <a:r>
              <a:rPr lang="sr-Cyrl-R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коришћења роба и услуга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 за</a:t>
            </a:r>
            <a:r>
              <a:rPr lang="sr-Cyrl-R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28.185.304 </a:t>
            </a:r>
            <a:r>
              <a:rPr lang="sr-Cyrl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  <a:endParaRPr lang="en-US" sz="1600" b="1" dirty="0">
              <a:solidFill>
                <a:schemeClr val="hlink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>
              <a:defRPr/>
            </a:pP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смањење </a:t>
            </a:r>
            <a:r>
              <a:rPr lang="sr-Cyrl-R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капиталних издатака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175.183.731 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смањење </a:t>
            </a:r>
            <a:r>
              <a:rPr lang="sr-Cyrl-R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субвенција</a:t>
            </a:r>
            <a:r>
              <a:rPr lang="sr-Cyrl-R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22.950.000 </a:t>
            </a:r>
            <a:r>
              <a:rPr lang="sr-Cyrl-RS" sz="16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динара;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смањење </a:t>
            </a:r>
            <a:r>
              <a:rPr lang="sr-Cyrl-RS" alt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Cyrl-RS" alt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795.000</a:t>
            </a:r>
            <a:r>
              <a:rPr lang="sr-Cyrl-R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  <a:endParaRPr lang="sr-Latn-R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53" y="4635419"/>
            <a:ext cx="6851650" cy="124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повећање </a:t>
            </a:r>
            <a:r>
              <a:rPr lang="sr-Cyrl-R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расхода за запослене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1.120.000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динара;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повећање </a:t>
            </a:r>
            <a:r>
              <a:rPr lang="sr-Cyrl-R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дотација и трансфера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4.149.000динара</a:t>
            </a: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повећање </a:t>
            </a:r>
            <a:r>
              <a:rPr lang="sr-Cyrl-R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расхода за социјалну заштиту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sr-Cyrl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200.000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Планирани 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697366"/>
              </p:ext>
            </p:extLst>
          </p:nvPr>
        </p:nvGraphicFramePr>
        <p:xfrm>
          <a:off x="91846" y="980729"/>
          <a:ext cx="8960308" cy="573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Нацрта Одлуке о буџету за </a:t>
                      </a:r>
                      <a:r>
                        <a:rPr lang="sr-Cyrl-RS" sz="1200" dirty="0" smtClean="0"/>
                        <a:t>2022.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16.900.000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63.000.000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17.500.000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111.220.000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16.650.000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10.400.000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94.500.000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53.750.000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57.400.000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26.001.000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50.600.000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6.700.000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31.620.000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43.090.000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120.229.000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30.590.000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751.150.000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r-Cyrl-RS" sz="3100" b="1" dirty="0"/>
              <a:t>Структура планираних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76325" y="1028700"/>
          <a:ext cx="6991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 dirty="0"/>
              <a:t>Планирани 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167899"/>
              </p:ext>
            </p:extLst>
          </p:nvPr>
        </p:nvGraphicFramePr>
        <p:xfrm>
          <a:off x="683569" y="1417633"/>
          <a:ext cx="7488833" cy="5334513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Нацрта Одлуке о буџету за 20хх. 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Скупштина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града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19.650.000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Градоначелник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8.560.000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Градско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веће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2.380.000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Градска </a:t>
                      </a: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433.780.000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Градско </a:t>
                      </a: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јавно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правобранилаштво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2.110.000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Месне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3.289.000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Дом културе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14.600.000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7.920.000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sr-Cyrl-R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редшколска</a:t>
                      </a: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установа 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53.750.000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ЈУ Спортски објекти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6.090.000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Туристичка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организација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98.720.000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Центар за социјални рад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16.900.000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Основно и средње образовање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83.401.000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07943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000" b="1" dirty="0">
                <a:latin typeface="+mj-lt"/>
                <a:ea typeface="+mj-ea"/>
                <a:cs typeface="+mj-cs"/>
              </a:rPr>
              <a:t>Увод у јавну расправу о нацрту одлуке о буџету </a:t>
            </a:r>
            <a:r>
              <a:rPr lang="sr-Cyrl-RS" sz="3000" b="1" dirty="0" smtClean="0">
                <a:latin typeface="+mj-lt"/>
                <a:ea typeface="+mj-ea"/>
                <a:cs typeface="+mj-cs"/>
              </a:rPr>
              <a:t>општине Нова Варош </a:t>
            </a:r>
            <a:r>
              <a:rPr lang="sr-Cyrl-RS" sz="3000" b="1" dirty="0">
                <a:latin typeface="+mj-lt"/>
                <a:ea typeface="+mj-ea"/>
                <a:cs typeface="+mj-cs"/>
              </a:rPr>
              <a:t>за </a:t>
            </a:r>
            <a:r>
              <a:rPr lang="sr-Cyrl-RS" sz="3000" b="1" dirty="0" smtClean="0">
                <a:latin typeface="+mj-lt"/>
                <a:ea typeface="+mj-ea"/>
                <a:cs typeface="+mj-cs"/>
              </a:rPr>
              <a:t>2022. </a:t>
            </a:r>
            <a:r>
              <a:rPr lang="sr-Cyrl-RS" sz="3000" b="1" dirty="0">
                <a:latin typeface="+mj-lt"/>
                <a:ea typeface="+mj-ea"/>
                <a:cs typeface="+mj-cs"/>
              </a:rPr>
              <a:t>годину</a:t>
            </a:r>
          </a:p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Сврха ове презентације је да на што једноставнији и разумљивији начин објасни на који начин локална самоуправа планира у наредној години да користи јавне ресурсе како би се извршиле обавезе и задовољиле потребе грађана.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Намера нам је да Вам дамо сажет и јасан приказ Нацрта одлуке о буџету </a:t>
            </a:r>
            <a:r>
              <a:rPr lang="sr-Cyrl-RS" dirty="0" smtClean="0"/>
              <a:t>општине Нова Варош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2022.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Желимо да чујемо ваше мишљење о Нацрту одлуке о буџету </a:t>
            </a:r>
            <a:r>
              <a:rPr lang="sr-Cyrl-RS" dirty="0" smtClean="0"/>
              <a:t>општине Нова Варош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2022. </a:t>
            </a:r>
            <a:r>
              <a:rPr lang="sr-Cyrl-RS" dirty="0"/>
              <a:t>годину и сугестије за унапређење.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Настојимо да кроз овај </a:t>
            </a:r>
            <a:r>
              <a:rPr lang="ru-RU" dirty="0"/>
              <a:t>транспарентан приступ унапредимо Ваше разумевање и интересовање за локалне финансије, а у перспективи очекујемо и унапређење заједничке сарадње у постављању циљева, дефинисању приоритета и планирању развоја </a:t>
            </a:r>
            <a:r>
              <a:rPr lang="ru-RU" dirty="0" smtClean="0"/>
              <a:t>наше </a:t>
            </a:r>
            <a:r>
              <a:rPr lang="ru-RU" dirty="0"/>
              <a:t>општине. 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629282"/>
              </p:ext>
            </p:extLst>
          </p:nvPr>
        </p:nvGraphicFramePr>
        <p:xfrm>
          <a:off x="899592" y="1340769"/>
          <a:ext cx="7560841" cy="524849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Latn-RS" sz="1500" dirty="0" smtClean="0">
                          <a:effectLst/>
                        </a:rPr>
                        <a:t>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Latn-RS" sz="1500" dirty="0" smtClean="0">
                          <a:effectLst/>
                        </a:rPr>
                        <a:t>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Latn-RS" sz="1500" dirty="0" smtClean="0">
                          <a:effectLst/>
                        </a:rPr>
                        <a:t>24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путева и улица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45.800.000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водовода у Божетићима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14.100.000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Санација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водовода у сеоским месним заједницама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дечијих игралишта на Зебиновцу и Шанцу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13.400.000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центра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туристичке зоне Златар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12.500.000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трафостанице у индустријској зони Инова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8.000.000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сале уз капелу на Коцељу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6.000.000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Градимо заједно градски трг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планирани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sr-Cyrl-RS" sz="2800" dirty="0"/>
              <a:t>Најважнији планирани пројекти</a:t>
            </a:r>
            <a:r>
              <a:rPr lang="sr-Latn-RS" sz="2800" dirty="0"/>
              <a:t> </a:t>
            </a:r>
            <a:r>
              <a:rPr lang="sr-Cyrl-RS" sz="2800" dirty="0"/>
              <a:t>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719965"/>
              </p:ext>
            </p:extLst>
          </p:nvPr>
        </p:nvGraphicFramePr>
        <p:xfrm>
          <a:off x="457200" y="1340768"/>
          <a:ext cx="7751203" cy="5234252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путева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 улица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45.800.000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и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 поправке водовода у сеоским месним заједницама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30.000.000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дечијих игралишта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13.400.000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Подршка рађању и родитељству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26.000.000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26.000.000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26.000.000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Спровођење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пољопривредне политике у локалној заједници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12.650.000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12.650.000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12.650.000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Спровођење мера активне политике запошљавања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9.000.000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9.000.00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9.000.000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центра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туристичке зоне Златар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12.500.000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94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sr-Cyrl-RS" sz="3200" dirty="0"/>
              <a:t>Ка равноправнијем граду - Родно одговорно буџетирање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BA4C4-5591-43AC-9E39-1CBE7329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 fontScale="55000" lnSpcReduction="20000"/>
          </a:bodyPr>
          <a:lstStyle/>
          <a:p>
            <a:pPr algn="just"/>
            <a:endParaRPr lang="sr-Cyrl-RS" dirty="0"/>
          </a:p>
          <a:p>
            <a:pPr algn="just"/>
            <a:r>
              <a:rPr lang="sr-Cyrl-RS" sz="3300" dirty="0"/>
              <a:t>У</a:t>
            </a:r>
            <a:r>
              <a:rPr lang="en-US" sz="3300" dirty="0" err="1"/>
              <a:t>вођење</a:t>
            </a:r>
            <a:r>
              <a:rPr lang="en-US" sz="3300" dirty="0"/>
              <a:t> </a:t>
            </a:r>
            <a:r>
              <a:rPr lang="en-US" sz="3300" dirty="0" err="1"/>
              <a:t>принципа</a:t>
            </a:r>
            <a:r>
              <a:rPr lang="en-US" sz="3300" dirty="0"/>
              <a:t> </a:t>
            </a:r>
            <a:r>
              <a:rPr lang="en-US" sz="3300" dirty="0" err="1"/>
              <a:t>родне</a:t>
            </a:r>
            <a:r>
              <a:rPr lang="en-US" sz="3300" dirty="0"/>
              <a:t> </a:t>
            </a:r>
            <a:r>
              <a:rPr lang="en-US" sz="3300" dirty="0" err="1"/>
              <a:t>равноправности</a:t>
            </a:r>
            <a:r>
              <a:rPr lang="en-US" sz="3300" dirty="0"/>
              <a:t> у </a:t>
            </a:r>
            <a:r>
              <a:rPr lang="en-US" sz="3300" dirty="0" err="1"/>
              <a:t>буџетски</a:t>
            </a:r>
            <a:r>
              <a:rPr lang="en-US" sz="3300" dirty="0"/>
              <a:t> </a:t>
            </a:r>
            <a:r>
              <a:rPr lang="en-US" sz="3300" dirty="0" err="1"/>
              <a:t>процес</a:t>
            </a:r>
            <a:r>
              <a:rPr lang="sr-Cyrl-RS" sz="3300" dirty="0"/>
              <a:t> </a:t>
            </a:r>
            <a:r>
              <a:rPr lang="en-US" sz="3300" dirty="0" err="1"/>
              <a:t>доприноси</a:t>
            </a:r>
            <a:r>
              <a:rPr lang="en-US" sz="3300" dirty="0"/>
              <a:t> </a:t>
            </a:r>
            <a:r>
              <a:rPr lang="en-US" sz="3300" dirty="0" err="1"/>
              <a:t>побољшању</a:t>
            </a:r>
            <a:r>
              <a:rPr lang="en-US" sz="3300" dirty="0"/>
              <a:t> </a:t>
            </a:r>
            <a:r>
              <a:rPr lang="en-US" sz="3300" dirty="0" err="1"/>
              <a:t>ефективности</a:t>
            </a:r>
            <a:r>
              <a:rPr lang="en-US" sz="3300" dirty="0"/>
              <a:t> </a:t>
            </a:r>
            <a:r>
              <a:rPr lang="en-US" sz="3300" dirty="0" err="1"/>
              <a:t>буџета</a:t>
            </a:r>
            <a:r>
              <a:rPr lang="en-US" sz="3300" dirty="0"/>
              <a:t> и </a:t>
            </a:r>
            <a:r>
              <a:rPr lang="en-US" sz="3300" dirty="0" err="1"/>
              <a:t>омогућава</a:t>
            </a:r>
            <a:r>
              <a:rPr lang="en-US" sz="3300" dirty="0"/>
              <a:t> </a:t>
            </a:r>
            <a:r>
              <a:rPr lang="en-US" sz="3300" dirty="0" err="1"/>
              <a:t>бољи</a:t>
            </a:r>
            <a:r>
              <a:rPr lang="en-US" sz="3300" dirty="0"/>
              <a:t> </a:t>
            </a:r>
            <a:r>
              <a:rPr lang="en-US" sz="3300" dirty="0" err="1"/>
              <a:t>увид</a:t>
            </a:r>
            <a:r>
              <a:rPr lang="en-US" sz="3300" dirty="0"/>
              <a:t> у </a:t>
            </a:r>
            <a:r>
              <a:rPr lang="en-US" sz="3300" dirty="0" err="1"/>
              <a:t>користи</a:t>
            </a:r>
            <a:r>
              <a:rPr lang="en-US" sz="3300" dirty="0"/>
              <a:t> </a:t>
            </a:r>
            <a:r>
              <a:rPr lang="en-US" sz="3300" dirty="0" err="1"/>
              <a:t>које</a:t>
            </a:r>
            <a:r>
              <a:rPr lang="en-US" sz="3300" dirty="0"/>
              <a:t> </a:t>
            </a:r>
            <a:r>
              <a:rPr lang="en-US" sz="3300" dirty="0" err="1"/>
              <a:t>жене</a:t>
            </a:r>
            <a:r>
              <a:rPr lang="en-US" sz="3300" dirty="0"/>
              <a:t> и </a:t>
            </a:r>
            <a:r>
              <a:rPr lang="en-US" sz="3300" dirty="0" err="1"/>
              <a:t>мушкарци</a:t>
            </a:r>
            <a:r>
              <a:rPr lang="en-US" sz="3300" dirty="0"/>
              <a:t> </a:t>
            </a:r>
            <a:r>
              <a:rPr lang="en-US" sz="3300" dirty="0" err="1"/>
              <a:t>имају</a:t>
            </a:r>
            <a:r>
              <a:rPr lang="en-US" sz="3300" dirty="0"/>
              <a:t> </a:t>
            </a:r>
            <a:r>
              <a:rPr lang="en-US" sz="3300" dirty="0" err="1"/>
              <a:t>од</a:t>
            </a:r>
            <a:r>
              <a:rPr lang="en-US" sz="3300" dirty="0"/>
              <a:t> </a:t>
            </a:r>
            <a:r>
              <a:rPr lang="en-US" sz="3300" dirty="0" err="1"/>
              <a:t>буџетских</a:t>
            </a:r>
            <a:r>
              <a:rPr lang="en-US" sz="3300" dirty="0"/>
              <a:t> </a:t>
            </a:r>
            <a:r>
              <a:rPr lang="en-US" sz="3300" dirty="0" err="1"/>
              <a:t>средстава</a:t>
            </a:r>
            <a:r>
              <a:rPr lang="en-US" sz="3300" dirty="0"/>
              <a:t>.  </a:t>
            </a:r>
            <a:endParaRPr lang="sr-Cyrl-RS" sz="3300" dirty="0"/>
          </a:p>
          <a:p>
            <a:pPr algn="just"/>
            <a:endParaRPr lang="en-US" dirty="0"/>
          </a:p>
          <a:p>
            <a:pPr algn="just"/>
            <a:r>
              <a:rPr lang="sr-Cyrl-RS" dirty="0"/>
              <a:t>Наставили смо тренд из претходних година и проширујемо обухват уродњених информација у буџету - у складу са Законом смо у првом кварталу ове године усвојили План поступног увођења родно одговорног буџетирања за наредну </a:t>
            </a:r>
            <a:r>
              <a:rPr lang="sr-Cyrl-RS" dirty="0" smtClean="0"/>
              <a:t>2022. </a:t>
            </a:r>
            <a:r>
              <a:rPr lang="sr-Cyrl-RS" dirty="0"/>
              <a:t>годину.</a:t>
            </a:r>
          </a:p>
          <a:p>
            <a:pPr marL="0" indent="0" algn="just">
              <a:buNone/>
            </a:pPr>
            <a:endParaRPr lang="sr-Cyrl-RS" dirty="0"/>
          </a:p>
          <a:p>
            <a:pPr algn="just"/>
            <a:r>
              <a:rPr lang="sr-Cyrl-RS" dirty="0"/>
              <a:t>У складу са овим Планом - у Нацрту одлуке о буџету за </a:t>
            </a:r>
            <a:r>
              <a:rPr lang="sr-Cyrl-RS" dirty="0" smtClean="0"/>
              <a:t>2022. </a:t>
            </a:r>
            <a:r>
              <a:rPr lang="sr-Cyrl-RS" dirty="0"/>
              <a:t>годину применили смо родно осетљиве  циљеве и/или индикаторе у оквиру програма </a:t>
            </a:r>
            <a:r>
              <a:rPr lang="sr-Cyrl-RS" dirty="0" smtClean="0"/>
              <a:t>3-Локални економски развој, програм 5-пољопривреда и рурални развој и програм 14-Развој спорта и омладине код буџетског </a:t>
            </a:r>
            <a:r>
              <a:rPr lang="sr-Cyrl-RS" dirty="0"/>
              <a:t>корисника – </a:t>
            </a:r>
            <a:r>
              <a:rPr lang="sr-Cyrl-RS" dirty="0" smtClean="0"/>
              <a:t>Општинске управе 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и њихово остваривање ћемо пратити</a:t>
            </a:r>
          </a:p>
          <a:p>
            <a:pPr marL="0" indent="0" algn="just">
              <a:buNone/>
            </a:pPr>
            <a:endParaRPr lang="sr-Cyrl-RS" dirty="0">
              <a:solidFill>
                <a:srgbClr val="FF0000"/>
              </a:solidFill>
            </a:endParaRPr>
          </a:p>
          <a:p>
            <a:pPr algn="just"/>
            <a:r>
              <a:rPr lang="sr-Cyrl-RS" dirty="0"/>
              <a:t>Посебно желимо да истакнемо пројекат </a:t>
            </a:r>
            <a:r>
              <a:rPr lang="sr-Cyrl-RS" dirty="0" smtClean="0"/>
              <a:t>Подршка женском и омладинском предузетништву који </a:t>
            </a:r>
            <a:r>
              <a:rPr lang="sr-Cyrl-RS" dirty="0"/>
              <a:t>је у целини посвећен унапређењу родне </a:t>
            </a:r>
            <a:r>
              <a:rPr lang="sr-Cyrl-RS" dirty="0" smtClean="0"/>
              <a:t>равноправности.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231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r-Cyrl-RS" dirty="0"/>
          </a:p>
          <a:p>
            <a:pPr algn="just"/>
            <a:r>
              <a:rPr lang="sr-Cyrl-RS" dirty="0"/>
              <a:t>Желимо да Вам се захвалимо што сте издвојили време за сагледавање ове презентације. Надамо се да је она олакшала ваше разумевање планиране садржине буџета; </a:t>
            </a:r>
          </a:p>
          <a:p>
            <a:pPr algn="just"/>
            <a:r>
              <a:rPr lang="sr-Cyrl-RS" dirty="0"/>
              <a:t>Нацрт одлуке о буџету </a:t>
            </a:r>
            <a:r>
              <a:rPr lang="sr-Cyrl-RS" dirty="0" smtClean="0"/>
              <a:t>општине Нова Варош за 2022. </a:t>
            </a:r>
            <a:r>
              <a:rPr lang="sr-Cyrl-RS" dirty="0"/>
              <a:t>годину можете преузети на следећем линку интернет странице </a:t>
            </a:r>
            <a:r>
              <a:rPr lang="sr-Cyrl-RS" dirty="0" smtClean="0"/>
              <a:t>општинске управе:</a:t>
            </a:r>
            <a:r>
              <a:rPr lang="sr-Latn-RS" dirty="0" smtClean="0"/>
              <a:t>novavaros.rs</a:t>
            </a:r>
            <a:endParaRPr lang="sr-Cyrl-RS" dirty="0">
              <a:solidFill>
                <a:srgbClr val="FF0000"/>
              </a:solidFill>
            </a:endParaRPr>
          </a:p>
          <a:p>
            <a:pPr algn="just"/>
            <a:r>
              <a:rPr lang="sr-Cyrl-RS" dirty="0"/>
              <a:t>Позивамо вас и да своје сугестије за унапређење Нацрта одлуке о </a:t>
            </a:r>
            <a:r>
              <a:rPr lang="sr-Cyrl-RS" dirty="0" smtClean="0"/>
              <a:t>буџету</a:t>
            </a:r>
            <a:r>
              <a:rPr lang="sr-Latn-RS" dirty="0" smtClean="0"/>
              <a:t> </a:t>
            </a:r>
            <a:r>
              <a:rPr lang="sr-Cyrl-RS" dirty="0" smtClean="0"/>
              <a:t>доставите на мејл адресу: </a:t>
            </a:r>
            <a:r>
              <a:rPr lang="sr-Latn-RS" dirty="0" smtClean="0">
                <a:hlinkClick r:id="rId2"/>
              </a:rPr>
              <a:t>ounvaros</a:t>
            </a:r>
            <a:r>
              <a:rPr lang="en-GB" dirty="0" smtClean="0">
                <a:hlinkClick r:id="rId2"/>
              </a:rPr>
              <a:t>@gmail.com</a:t>
            </a:r>
            <a:r>
              <a:rPr lang="en-GB" dirty="0" smtClean="0"/>
              <a:t>, </a:t>
            </a:r>
            <a:r>
              <a:rPr lang="sr-Cyrl-RS" dirty="0" smtClean="0"/>
              <a:t>најкасније до </a:t>
            </a:r>
            <a:r>
              <a:rPr lang="en-GB" dirty="0" smtClean="0"/>
              <a:t> 20.11.2021.</a:t>
            </a:r>
            <a:endParaRPr lang="sr-Cyrl-RS" dirty="0"/>
          </a:p>
          <a:p>
            <a:pPr algn="just"/>
            <a:endParaRPr lang="sr-Cyrl-RS" dirty="0"/>
          </a:p>
          <a:p>
            <a:pPr algn="just">
              <a:buFont typeface="Wingdings" panose="05000000000000000000" pitchFamily="2" charset="2"/>
              <a:buChar char="Ø"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града/општине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Председник </a:t>
            </a: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Општинско </a:t>
            </a: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Општинска </a:t>
            </a: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</a:t>
            </a:r>
            <a:r>
              <a:rPr lang="ru-RU" altLang="en-US" sz="1600" b="1" dirty="0" smtClean="0">
                <a:cs typeface="Calibri" panose="020F0502020204030204" pitchFamily="34" charset="0"/>
              </a:rPr>
              <a:t>:</a:t>
            </a:r>
          </a:p>
          <a:p>
            <a:pPr>
              <a:spcBef>
                <a:spcPct val="20000"/>
              </a:spcBef>
            </a:pPr>
            <a:endParaRPr lang="ru-RU" altLang="en-US" sz="1600" b="1" dirty="0">
              <a:cs typeface="Calibri" panose="020F0502020204030204" pitchFamily="34" charset="0"/>
            </a:endParaRPr>
          </a:p>
          <a:p>
            <a:pPr lvl="0">
              <a:spcBef>
                <a:spcPct val="20000"/>
              </a:spcBef>
            </a:pPr>
            <a:r>
              <a:rPr lang="ru-RU" altLang="en-US" sz="1600" dirty="0">
                <a:solidFill>
                  <a:prstClr val="black"/>
                </a:solidFill>
                <a:cs typeface="Calibri" panose="020F0502020204030204" pitchFamily="34" charset="0"/>
              </a:rPr>
              <a:t>- Предшколска установа «Паша и </a:t>
            </a:r>
            <a:r>
              <a:rPr lang="sr-Latn-RS" altLang="en-US" sz="1600" dirty="0">
                <a:solidFill>
                  <a:prstClr val="black"/>
                </a:solidFill>
                <a:cs typeface="Calibri" panose="020F0502020204030204" pitchFamily="34" charset="0"/>
              </a:rPr>
              <a:t>     </a:t>
            </a:r>
            <a:r>
              <a:rPr lang="ru-RU" altLang="en-US" sz="1600" dirty="0">
                <a:solidFill>
                  <a:prstClr val="black"/>
                </a:solidFill>
                <a:cs typeface="Calibri" panose="020F0502020204030204" pitchFamily="34" charset="0"/>
              </a:rPr>
              <a:t>Наташа»</a:t>
            </a:r>
          </a:p>
          <a:p>
            <a:pPr lvl="0">
              <a:spcBef>
                <a:spcPct val="20000"/>
              </a:spcBef>
            </a:pPr>
            <a:r>
              <a:rPr lang="ru-RU" altLang="en-US" sz="1600" dirty="0">
                <a:solidFill>
                  <a:prstClr val="black"/>
                </a:solidFill>
                <a:cs typeface="Calibri" panose="020F0502020204030204" pitchFamily="34" charset="0"/>
              </a:rPr>
              <a:t>	- Дом културе «Јован Томић»</a:t>
            </a:r>
          </a:p>
          <a:p>
            <a:pPr lvl="0">
              <a:spcBef>
                <a:spcPct val="20000"/>
              </a:spcBef>
            </a:pPr>
            <a:r>
              <a:rPr lang="ru-RU" altLang="en-US" sz="1600" dirty="0">
                <a:solidFill>
                  <a:prstClr val="black"/>
                </a:solidFill>
                <a:cs typeface="Calibri" panose="020F0502020204030204" pitchFamily="34" charset="0"/>
              </a:rPr>
              <a:t>	- Библиотека « Јован Томић»</a:t>
            </a:r>
          </a:p>
          <a:p>
            <a:pPr lvl="0">
              <a:spcBef>
                <a:spcPct val="20000"/>
              </a:spcBef>
            </a:pPr>
            <a:r>
              <a:rPr lang="ru-RU" altLang="en-US" sz="1600" dirty="0">
                <a:solidFill>
                  <a:prstClr val="black"/>
                </a:solidFill>
                <a:cs typeface="Calibri" panose="020F0502020204030204" pitchFamily="34" charset="0"/>
              </a:rPr>
              <a:t>	-ТО «Златар»</a:t>
            </a:r>
          </a:p>
          <a:p>
            <a:pPr lvl="0">
              <a:spcBef>
                <a:spcPct val="20000"/>
              </a:spcBef>
            </a:pPr>
            <a:r>
              <a:rPr lang="ru-RU" altLang="en-US" sz="1600" dirty="0">
                <a:solidFill>
                  <a:prstClr val="black"/>
                </a:solidFill>
                <a:cs typeface="Calibri" panose="020F0502020204030204" pitchFamily="34" charset="0"/>
              </a:rPr>
              <a:t>	- ЈУ «Спортски објекти»</a:t>
            </a:r>
          </a:p>
          <a:p>
            <a:pPr lvl="0">
              <a:spcBef>
                <a:spcPct val="20000"/>
              </a:spcBef>
            </a:pPr>
            <a:r>
              <a:rPr lang="ru-RU" altLang="en-US" sz="1600" dirty="0">
                <a:solidFill>
                  <a:prstClr val="black"/>
                </a:solidFill>
                <a:cs typeface="Calibri" panose="020F0502020204030204" pitchFamily="34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endParaRPr lang="ru-RU" altLang="en-US" sz="1600" b="1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329112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Здравствене институције (домови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 smtClean="0"/>
              <a:t>општине</a:t>
            </a:r>
            <a:r>
              <a:rPr lang="sr-Cyrl-RS" sz="3000" b="1" dirty="0"/>
              <a:t>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града/општине 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</a:t>
            </a:r>
            <a:r>
              <a:rPr lang="sr-Cyrl-RS" sz="1700" dirty="0" smtClean="0"/>
              <a:t>општинског  </a:t>
            </a:r>
            <a:r>
              <a:rPr lang="sr-Cyrl-RS" sz="1700" dirty="0"/>
              <a:t>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 smtClean="0"/>
              <a:t>Председник </a:t>
            </a:r>
            <a:r>
              <a:rPr lang="sr-Cyrl-RS" sz="1700" dirty="0"/>
              <a:t>општине и локална управа спроводе </a:t>
            </a:r>
            <a:r>
              <a:rPr lang="sr-Cyrl-RS" sz="1700" dirty="0" smtClean="0"/>
              <a:t>општинску </a:t>
            </a:r>
            <a:r>
              <a:rPr lang="sr-Cyrl-RS" sz="1700" dirty="0"/>
              <a:t>политику, а главна полуга те политике и развоја је управо буџет </a:t>
            </a:r>
            <a:r>
              <a:rPr lang="sr-Cyrl-RS" sz="1700" dirty="0" smtClean="0"/>
              <a:t>општине</a:t>
            </a:r>
            <a:r>
              <a:rPr lang="sr-Cyrl-RS" sz="1700" dirty="0"/>
              <a:t>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општину Нова Варош</a:t>
            </a:r>
            <a:r>
              <a:rPr lang="sr-Latn-RS" sz="1700" dirty="0" smtClean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7921413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6834121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</a:t>
            </a:r>
            <a:r>
              <a:rPr lang="sr-Cyrl-RS" sz="2800" b="1" dirty="0" smtClean="0"/>
              <a:t>општинска </a:t>
            </a:r>
            <a:r>
              <a:rPr lang="sr-Cyrl-RS" sz="2800" b="1" dirty="0"/>
              <a:t>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 smtClean="0"/>
              <a:t>општине</a:t>
            </a:r>
            <a:r>
              <a:rPr lang="sr-Cyrl-RS" sz="1600" dirty="0" smtClean="0">
                <a:solidFill>
                  <a:srgbClr val="FF0000"/>
                </a:solidFill>
              </a:rPr>
              <a:t> Нова Варош </a:t>
            </a:r>
            <a:r>
              <a:rPr lang="sr-Cyrl-RS" sz="1600" dirty="0"/>
              <a:t>за </a:t>
            </a:r>
            <a:r>
              <a:rPr lang="sr-Cyrl-RS" sz="1600" dirty="0" smtClean="0"/>
              <a:t>2022. </a:t>
            </a:r>
            <a:r>
              <a:rPr lang="sr-Cyrl-RS" sz="16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/>
              <a:t>Нацртом одлуке о буџету </a:t>
            </a:r>
            <a:r>
              <a:rPr lang="sr-Cyrl-RS" sz="1600" dirty="0" smtClean="0"/>
              <a:t>општине </a:t>
            </a:r>
            <a:r>
              <a:rPr lang="sr-Cyrl-RS" sz="1600" dirty="0" smtClean="0">
                <a:solidFill>
                  <a:srgbClr val="FF0000"/>
                </a:solidFill>
              </a:rPr>
              <a:t> Нова Варош </a:t>
            </a:r>
            <a:r>
              <a:rPr lang="sr-Cyrl-RS" sz="1600" dirty="0" smtClean="0"/>
              <a:t> </a:t>
            </a:r>
            <a:r>
              <a:rPr lang="sr-Cyrl-RS" sz="1600" dirty="0"/>
              <a:t>за </a:t>
            </a:r>
            <a:r>
              <a:rPr lang="sr-Cyrl-RS" sz="1600" dirty="0" smtClean="0"/>
              <a:t>2022. </a:t>
            </a:r>
            <a:r>
              <a:rPr lang="sr-Cyrl-RS" sz="1600" dirty="0"/>
              <a:t>годину планирана су средства из буџета </a:t>
            </a:r>
            <a:r>
              <a:rPr lang="sr-Cyrl-RS" sz="1600" dirty="0" smtClean="0"/>
              <a:t>општине </a:t>
            </a:r>
            <a:r>
              <a:rPr lang="sr-Cyrl-RS" sz="1600" dirty="0"/>
              <a:t>у износу од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>
                <a:solidFill>
                  <a:srgbClr val="FF0000"/>
                </a:solidFill>
              </a:rPr>
              <a:t>615.700.000,00 </a:t>
            </a:r>
            <a:r>
              <a:rPr lang="sr-Cyrl-RS" sz="1600" dirty="0"/>
              <a:t>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 </a:t>
            </a:r>
            <a:r>
              <a:rPr lang="sr-Cyrl-RS" sz="1600" dirty="0" smtClean="0"/>
              <a:t>70.000.000,00динара </a:t>
            </a:r>
            <a:r>
              <a:rPr lang="sr-Cyrl-RS" sz="1600" dirty="0"/>
              <a:t>и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средства из осталих извора </a:t>
            </a:r>
            <a:r>
              <a:rPr lang="sr-Cyrl-RS" sz="1600" dirty="0" smtClean="0"/>
              <a:t>65.450,00 динара</a:t>
            </a:r>
            <a:r>
              <a:rPr lang="sr-Cyrl-RS" sz="16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78209052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 smtClean="0"/>
              <a:t>751.150.000,00 </a:t>
            </a:r>
            <a:r>
              <a:rPr lang="sr-Cyrl-RS" sz="3600" b="1" dirty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90768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20хх. 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95046363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CF0692-5A2C-4794-9CAF-6478EEE9EEC6}">
  <ds:schemaRefs>
    <ds:schemaRef ds:uri="934e4f6f-c740-4e49-838d-10594e3f87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5247</TotalTime>
  <Words>1969</Words>
  <Application>Microsoft Office PowerPoint</Application>
  <PresentationFormat>On-screen Show (4:3)</PresentationFormat>
  <Paragraphs>377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SimSun</vt:lpstr>
      <vt:lpstr>Arial</vt:lpstr>
      <vt:lpstr>Arial Narrow</vt:lpstr>
      <vt:lpstr>Calibri</vt:lpstr>
      <vt:lpstr>Rod</vt:lpstr>
      <vt:lpstr>Times New Roman</vt:lpstr>
      <vt:lpstr>Wingdings</vt:lpstr>
      <vt:lpstr>Custom Design</vt:lpstr>
      <vt:lpstr>ОПШТИНА НОВА ВАРОШ</vt:lpstr>
      <vt:lpstr>PowerPoint Presentation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20хх. годину</vt:lpstr>
      <vt:lpstr>Структура планираних прихода и примања за 2022. годину</vt:lpstr>
      <vt:lpstr>Које промене у буџету се очекују у односу на текућу 2022 годину?</vt:lpstr>
      <vt:lpstr>На шта се троше јавна средства?</vt:lpstr>
      <vt:lpstr>PowerPoint Presentation</vt:lpstr>
      <vt:lpstr>Структура пројектованих расхода и издатака буџета за 20хх. годину</vt:lpstr>
      <vt:lpstr>Структура пројектованих расхода и издатака буџета за 2022. годину</vt:lpstr>
      <vt:lpstr>Које промене у буџету се очекују у односу на текућу 20хх годину?</vt:lpstr>
      <vt:lpstr>Планирани расходи буџета по програмима</vt:lpstr>
      <vt:lpstr>Структура планираних расхода по буџетским програмима</vt:lpstr>
      <vt:lpstr>Планирани расходи буџета расподељени по директним и индиректним буџетским корисницима</vt:lpstr>
      <vt:lpstr>Најважнији планирани капитални пројекти</vt:lpstr>
      <vt:lpstr>Најважнији планирани пројекти од интереса за локалну заједницу</vt:lpstr>
      <vt:lpstr>Ка равноправнијем граду - Родно одговорно буџетирање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Mirjana Cirovic</cp:lastModifiedBy>
  <cp:revision>452</cp:revision>
  <cp:lastPrinted>2018-09-13T11:26:26Z</cp:lastPrinted>
  <dcterms:created xsi:type="dcterms:W3CDTF">2006-08-16T00:00:00Z</dcterms:created>
  <dcterms:modified xsi:type="dcterms:W3CDTF">2021-10-27T12:29:39Z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0x0101002C1DB5488F8A3A4FBFF3F075976528E0</vt:lpwstr>
  </property>
</Properties>
</file>